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60" r:id="rId4"/>
    <p:sldId id="322" r:id="rId5"/>
    <p:sldId id="349" r:id="rId6"/>
    <p:sldId id="350" r:id="rId7"/>
    <p:sldId id="351" r:id="rId8"/>
    <p:sldId id="353" r:id="rId9"/>
    <p:sldId id="352" r:id="rId10"/>
    <p:sldId id="354" r:id="rId11"/>
    <p:sldId id="348" r:id="rId12"/>
    <p:sldId id="267" r:id="rId13"/>
    <p:sldId id="25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C2267-15D8-439C-A06E-4A7A7D535A62}" type="doc">
      <dgm:prSet loTypeId="urn:microsoft.com/office/officeart/2005/8/layout/lProcess3#1" loCatId="process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id-ID"/>
        </a:p>
      </dgm:t>
    </dgm:pt>
    <dgm:pt modelId="{38D92673-0CA6-4ECF-8E3D-7C73E23DE63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pPr algn="ctr"/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pPr algn="ctr"/>
          <a:endParaRPr lang="id-ID" sz="1100" dirty="0"/>
        </a:p>
      </dgm:t>
    </dgm:pt>
    <dgm:pt modelId="{E2CE42D9-FA49-44D1-98FE-9AE568A65EF6}" type="parTrans" cxnId="{DB56E668-A9BC-49CE-AD41-C3FCF45B24B6}">
      <dgm:prSet/>
      <dgm:spPr/>
      <dgm:t>
        <a:bodyPr/>
        <a:lstStyle/>
        <a:p>
          <a:endParaRPr lang="id-ID"/>
        </a:p>
      </dgm:t>
    </dgm:pt>
    <dgm:pt modelId="{A07E3DFA-F9E1-4628-A3E9-3A9BC3EB25B5}" type="sibTrans" cxnId="{DB56E668-A9BC-49CE-AD41-C3FCF45B24B6}">
      <dgm:prSet/>
      <dgm:spPr/>
      <dgm:t>
        <a:bodyPr/>
        <a:lstStyle/>
        <a:p>
          <a:endParaRPr lang="id-ID"/>
        </a:p>
      </dgm:t>
    </dgm:pt>
    <dgm:pt modelId="{D2FF0D14-ACD7-4583-8F84-987EA9663EA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</dgm:t>
    </dgm:pt>
    <dgm:pt modelId="{45EFD6B5-D5DA-47C3-9FEF-5FA547E7F865}" type="parTrans" cxnId="{C7CB7AF4-180E-4413-ACF9-F5F37F5A0535}">
      <dgm:prSet/>
      <dgm:spPr/>
      <dgm:t>
        <a:bodyPr/>
        <a:lstStyle/>
        <a:p>
          <a:endParaRPr lang="id-ID"/>
        </a:p>
      </dgm:t>
    </dgm:pt>
    <dgm:pt modelId="{FC223F2B-2485-4DFD-AB43-A1034295544D}" type="sibTrans" cxnId="{C7CB7AF4-180E-4413-ACF9-F5F37F5A0535}">
      <dgm:prSet/>
      <dgm:spPr/>
      <dgm:t>
        <a:bodyPr/>
        <a:lstStyle/>
        <a:p>
          <a:endParaRPr lang="id-ID"/>
        </a:p>
      </dgm:t>
    </dgm:pt>
    <dgm:pt modelId="{60AC4A15-EFE1-495F-BAA4-07DA24DBD17A}">
      <dgm:prSet phldrT="[Text]" custT="1"/>
      <dgm:spPr>
        <a:solidFill>
          <a:schemeClr val="accent1"/>
        </a:solidFill>
      </dgm:spPr>
      <dgm:t>
        <a:bodyPr/>
        <a:lstStyle/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</dgm:t>
    </dgm:pt>
    <dgm:pt modelId="{6B25177D-CD89-4B81-AA27-04DE142DBF3C}" type="sibTrans" cxnId="{D0D5926A-BE29-4705-A6D6-B14972A106E5}">
      <dgm:prSet/>
      <dgm:spPr/>
      <dgm:t>
        <a:bodyPr/>
        <a:lstStyle/>
        <a:p>
          <a:endParaRPr lang="id-ID"/>
        </a:p>
      </dgm:t>
    </dgm:pt>
    <dgm:pt modelId="{729A8FAF-7DDA-48F9-BF36-3D62AE91FE1F}" type="parTrans" cxnId="{D0D5926A-BE29-4705-A6D6-B14972A106E5}">
      <dgm:prSet/>
      <dgm:spPr/>
      <dgm:t>
        <a:bodyPr/>
        <a:lstStyle/>
        <a:p>
          <a:endParaRPr lang="id-ID"/>
        </a:p>
      </dgm:t>
    </dgm:pt>
    <dgm:pt modelId="{50F7950A-D2A3-4413-A249-711F8CCF1EBA}" type="pres">
      <dgm:prSet presAssocID="{2B4C2267-15D8-439C-A06E-4A7A7D535A6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B1345E3-84D4-42F0-9133-03F470635842}" type="pres">
      <dgm:prSet presAssocID="{38D92673-0CA6-4ECF-8E3D-7C73E23DE638}" presName="horFlow" presStyleCnt="0"/>
      <dgm:spPr/>
    </dgm:pt>
    <dgm:pt modelId="{1013B523-8D79-4A03-860D-C1BBA5BCCD24}" type="pres">
      <dgm:prSet presAssocID="{38D92673-0CA6-4ECF-8E3D-7C73E23DE638}" presName="bigChev" presStyleLbl="node1" presStyleIdx="0" presStyleCnt="3" custScaleX="150243" custLinFactNeighborX="9733" custLinFactNeighborY="2734"/>
      <dgm:spPr/>
    </dgm:pt>
    <dgm:pt modelId="{05DCF67A-E1A6-4674-8147-40902D1394AC}" type="pres">
      <dgm:prSet presAssocID="{38D92673-0CA6-4ECF-8E3D-7C73E23DE638}" presName="vSp" presStyleCnt="0"/>
      <dgm:spPr/>
    </dgm:pt>
    <dgm:pt modelId="{904C3034-0566-4AD6-A998-0D3C6434DCA7}" type="pres">
      <dgm:prSet presAssocID="{60AC4A15-EFE1-495F-BAA4-07DA24DBD17A}" presName="horFlow" presStyleCnt="0"/>
      <dgm:spPr/>
    </dgm:pt>
    <dgm:pt modelId="{ED29A655-4767-4609-9E2C-FB58A49C0A1C}" type="pres">
      <dgm:prSet presAssocID="{60AC4A15-EFE1-495F-BAA4-07DA24DBD17A}" presName="bigChev" presStyleLbl="node1" presStyleIdx="1" presStyleCnt="3" custLinFactNeighborX="66249" custLinFactNeighborY="4793"/>
      <dgm:spPr/>
    </dgm:pt>
    <dgm:pt modelId="{372A9009-FFE4-43A6-9070-B4A9B5D456DC}" type="pres">
      <dgm:prSet presAssocID="{60AC4A15-EFE1-495F-BAA4-07DA24DBD17A}" presName="vSp" presStyleCnt="0"/>
      <dgm:spPr/>
    </dgm:pt>
    <dgm:pt modelId="{32696A98-6625-47F5-A699-21D1D460CDF1}" type="pres">
      <dgm:prSet presAssocID="{D2FF0D14-ACD7-4583-8F84-987EA9663EA7}" presName="horFlow" presStyleCnt="0"/>
      <dgm:spPr/>
    </dgm:pt>
    <dgm:pt modelId="{D95C1C00-2D5A-4D71-BCF4-A8DB89B8812E}" type="pres">
      <dgm:prSet presAssocID="{D2FF0D14-ACD7-4583-8F84-987EA9663EA7}" presName="bigChev" presStyleLbl="node1" presStyleIdx="2" presStyleCnt="3" custLinFactNeighborX="43121" custLinFactNeighborY="20060"/>
      <dgm:spPr/>
    </dgm:pt>
  </dgm:ptLst>
  <dgm:cxnLst>
    <dgm:cxn modelId="{2DF3BA44-D246-44F0-A234-5800D3F20BF0}" type="presOf" srcId="{60AC4A15-EFE1-495F-BAA4-07DA24DBD17A}" destId="{ED29A655-4767-4609-9E2C-FB58A49C0A1C}" srcOrd="0" destOrd="0" presId="urn:microsoft.com/office/officeart/2005/8/layout/lProcess3#1"/>
    <dgm:cxn modelId="{DB56E668-A9BC-49CE-AD41-C3FCF45B24B6}" srcId="{2B4C2267-15D8-439C-A06E-4A7A7D535A62}" destId="{38D92673-0CA6-4ECF-8E3D-7C73E23DE638}" srcOrd="0" destOrd="0" parTransId="{E2CE42D9-FA49-44D1-98FE-9AE568A65EF6}" sibTransId="{A07E3DFA-F9E1-4628-A3E9-3A9BC3EB25B5}"/>
    <dgm:cxn modelId="{D0D5926A-BE29-4705-A6D6-B14972A106E5}" srcId="{2B4C2267-15D8-439C-A06E-4A7A7D535A62}" destId="{60AC4A15-EFE1-495F-BAA4-07DA24DBD17A}" srcOrd="1" destOrd="0" parTransId="{729A8FAF-7DDA-48F9-BF36-3D62AE91FE1F}" sibTransId="{6B25177D-CD89-4B81-AA27-04DE142DBF3C}"/>
    <dgm:cxn modelId="{C996E98D-688B-4077-9E09-BBC03E0FA094}" type="presOf" srcId="{2B4C2267-15D8-439C-A06E-4A7A7D535A62}" destId="{50F7950A-D2A3-4413-A249-711F8CCF1EBA}" srcOrd="0" destOrd="0" presId="urn:microsoft.com/office/officeart/2005/8/layout/lProcess3#1"/>
    <dgm:cxn modelId="{1B9DF5E4-CE37-43E1-94E1-1E89966360A1}" type="presOf" srcId="{38D92673-0CA6-4ECF-8E3D-7C73E23DE638}" destId="{1013B523-8D79-4A03-860D-C1BBA5BCCD24}" srcOrd="0" destOrd="0" presId="urn:microsoft.com/office/officeart/2005/8/layout/lProcess3#1"/>
    <dgm:cxn modelId="{EE90ABEB-2DD6-484D-A12E-26884952906C}" type="presOf" srcId="{D2FF0D14-ACD7-4583-8F84-987EA9663EA7}" destId="{D95C1C00-2D5A-4D71-BCF4-A8DB89B8812E}" srcOrd="0" destOrd="0" presId="urn:microsoft.com/office/officeart/2005/8/layout/lProcess3#1"/>
    <dgm:cxn modelId="{C7CB7AF4-180E-4413-ACF9-F5F37F5A0535}" srcId="{2B4C2267-15D8-439C-A06E-4A7A7D535A62}" destId="{D2FF0D14-ACD7-4583-8F84-987EA9663EA7}" srcOrd="2" destOrd="0" parTransId="{45EFD6B5-D5DA-47C3-9FEF-5FA547E7F865}" sibTransId="{FC223F2B-2485-4DFD-AB43-A1034295544D}"/>
    <dgm:cxn modelId="{44A1C4E2-710D-430D-A3DE-A0FF442854E6}" type="presParOf" srcId="{50F7950A-D2A3-4413-A249-711F8CCF1EBA}" destId="{9B1345E3-84D4-42F0-9133-03F470635842}" srcOrd="0" destOrd="0" presId="urn:microsoft.com/office/officeart/2005/8/layout/lProcess3#1"/>
    <dgm:cxn modelId="{19E80689-E70E-4736-9CB2-17F10FDC9CA6}" type="presParOf" srcId="{9B1345E3-84D4-42F0-9133-03F470635842}" destId="{1013B523-8D79-4A03-860D-C1BBA5BCCD24}" srcOrd="0" destOrd="0" presId="urn:microsoft.com/office/officeart/2005/8/layout/lProcess3#1"/>
    <dgm:cxn modelId="{DC61DC35-BF47-45E8-9FFE-6A84FC97F8AD}" type="presParOf" srcId="{50F7950A-D2A3-4413-A249-711F8CCF1EBA}" destId="{05DCF67A-E1A6-4674-8147-40902D1394AC}" srcOrd="1" destOrd="0" presId="urn:microsoft.com/office/officeart/2005/8/layout/lProcess3#1"/>
    <dgm:cxn modelId="{0D02968D-437E-4834-B62D-C93DB20E6536}" type="presParOf" srcId="{50F7950A-D2A3-4413-A249-711F8CCF1EBA}" destId="{904C3034-0566-4AD6-A998-0D3C6434DCA7}" srcOrd="2" destOrd="0" presId="urn:microsoft.com/office/officeart/2005/8/layout/lProcess3#1"/>
    <dgm:cxn modelId="{0F74880C-1DC8-4436-8E70-D95FDACACDAF}" type="presParOf" srcId="{904C3034-0566-4AD6-A998-0D3C6434DCA7}" destId="{ED29A655-4767-4609-9E2C-FB58A49C0A1C}" srcOrd="0" destOrd="0" presId="urn:microsoft.com/office/officeart/2005/8/layout/lProcess3#1"/>
    <dgm:cxn modelId="{7345D5BB-24DE-458E-8755-880153061045}" type="presParOf" srcId="{50F7950A-D2A3-4413-A249-711F8CCF1EBA}" destId="{372A9009-FFE4-43A6-9070-B4A9B5D456DC}" srcOrd="3" destOrd="0" presId="urn:microsoft.com/office/officeart/2005/8/layout/lProcess3#1"/>
    <dgm:cxn modelId="{6E18660F-4088-4011-81DD-2347FCEE29F0}" type="presParOf" srcId="{50F7950A-D2A3-4413-A249-711F8CCF1EBA}" destId="{32696A98-6625-47F5-A699-21D1D460CDF1}" srcOrd="4" destOrd="0" presId="urn:microsoft.com/office/officeart/2005/8/layout/lProcess3#1"/>
    <dgm:cxn modelId="{84CD1B30-DB7C-471A-B5B0-9BF696BF5C52}" type="presParOf" srcId="{32696A98-6625-47F5-A699-21D1D460CDF1}" destId="{D95C1C00-2D5A-4D71-BCF4-A8DB89B8812E}" srcOrd="0" destOrd="0" presId="urn:microsoft.com/office/officeart/2005/8/layout/l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3B523-8D79-4A03-860D-C1BBA5BCCD24}">
      <dsp:nvSpPr>
        <dsp:cNvPr id="0" name=""/>
        <dsp:cNvSpPr/>
      </dsp:nvSpPr>
      <dsp:spPr>
        <a:xfrm>
          <a:off x="735113" y="21784"/>
          <a:ext cx="2871295" cy="76444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/>
        </a:p>
      </dsp:txBody>
      <dsp:txXfrm>
        <a:off x="1117333" y="21784"/>
        <a:ext cx="2106855" cy="764440"/>
      </dsp:txXfrm>
    </dsp:sp>
    <dsp:sp modelId="{ED29A655-4767-4609-9E2C-FB58A49C0A1C}">
      <dsp:nvSpPr>
        <dsp:cNvPr id="0" name=""/>
        <dsp:cNvSpPr/>
      </dsp:nvSpPr>
      <dsp:spPr>
        <a:xfrm>
          <a:off x="1815191" y="908986"/>
          <a:ext cx="1911101" cy="7644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197411" y="908986"/>
        <a:ext cx="1146661" cy="764440"/>
      </dsp:txXfrm>
    </dsp:sp>
    <dsp:sp modelId="{D95C1C00-2D5A-4D71-BCF4-A8DB89B8812E}">
      <dsp:nvSpPr>
        <dsp:cNvPr id="0" name=""/>
        <dsp:cNvSpPr/>
      </dsp:nvSpPr>
      <dsp:spPr>
        <a:xfrm>
          <a:off x="1373192" y="1744693"/>
          <a:ext cx="1911101" cy="76444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1755412" y="1744693"/>
        <a:ext cx="1146661" cy="764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#1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20A00-349E-4889-A22F-B9E70D5FE528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6020A-031A-4C71-A645-A1BB1072E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3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6020A-031A-4C71-A645-A1BB1072EC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7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95434-1ED1-43DE-A7DD-06E00ABD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36572-4547-4B0D-A52F-E272DD821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FD5FD-A4AD-4202-A6BF-D48E1AF4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BE7D1-CE61-49CF-8BB1-1B058CFB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177E6-1914-46CA-B2E8-47D92225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0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6B616-C574-4D13-AF20-0FE16C8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35F3A-5774-45F4-B246-225D39E7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ABCC7-0753-431C-894D-2A6E2E20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6EDAE-893C-48C5-9279-220D61B3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EC0A7-6952-4D34-90AC-B43D08EF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6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B155F-376C-46EF-9AAF-564840B47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8658B-B7D1-4FC9-8FAF-E15FC5F28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36DED-70B0-4D3E-A56F-3F88E984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CD3EF-3F98-4B49-8D10-9C1026E7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04FD6-D43D-431C-87DB-257F9232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903A8-45B1-4AE7-B90D-404CC368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DF586-9D7C-42EB-99CE-CCAE5009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1D240-ACFF-49B6-9ACA-F8CB6838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743552-D676-4F57-8EF1-73D96A93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9A3DD-1D70-478C-A23D-D122C3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5C24A-CD60-44AC-90A1-5FE3B38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C9B20E-D032-4F70-A3CB-90D56E5F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7B975-F0EB-4351-82E8-27E5B23A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DA0F5-8415-4950-BA74-67E4A7F7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09F32-A808-4DE7-9767-ED5456E3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F9B5B-8FAA-4803-9D99-1962B440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A8C12-5B29-4B28-9AD3-31B7A6DF3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4D0FA-ABDD-412C-B7A2-C33F7BF6A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73D10-AFC0-473A-BC2E-A76A3FE5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2865E-1EA0-4F2C-828D-96357B66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3707DB-CF01-4F2C-859F-2BE35483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F4F6E-AA0A-462F-8A4F-08B0430F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6FEDC-12FD-4CB4-A5C1-8ACF23C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E229D-B7D2-4F7A-8907-6F4EFF14B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29C018-0549-49DE-8AAA-7ED234125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5F86CC-4BCF-488A-931E-166421853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A8634E-8262-4D3E-BE55-EE84AE28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BFE72F-CC62-42FF-84E3-991B2612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BE7442-1517-41BD-92A0-B84AD0AD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B6C07-E596-4FE5-819F-8E289197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DC0336-2780-49D3-8CD4-C0769F80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F128A-95EB-4152-B90A-082A04CF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879372-6DDF-48F0-8AE8-6489995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12E18A-3946-4285-9BEB-F0A779C1B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D16C3-9086-4FC3-BD24-B26A101E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F46DA-C58D-4071-9C31-FDC62411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6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4E5C-A448-4554-893C-BDBADF5E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F80B7-90D8-4303-948B-98DC11F0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A280F-7AC6-4074-B47F-63DB5CE43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F79C0-10D4-4DA5-8BC4-C38C693A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AF883-B0EE-4F71-A5D5-04105B9F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43803-1DD0-47BA-9E70-2B7F214E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D090-3527-4DC0-8D39-A53777CD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89E1E1-B737-4906-8914-08C49CC90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1E010-CA76-4239-9491-63203CD9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4940F0-D4B2-4119-9B6F-C1A621B5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12422-846E-42D9-9F9F-97A94F39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EEFE90-60E0-4C93-AC76-0592062F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FB6274-F934-428E-930C-FF12268A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A8BF89-5E4B-4874-A331-C4647ABA2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480D6-FA3B-427D-9E07-5D4A3F73D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8F03-5CA0-45F1-AB61-FCA260F39FD1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7DD00-C04F-4A68-BE98-68FDE20FD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4B7B1-3290-4096-9D06-E4B171460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4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702" y="3063081"/>
            <a:ext cx="74825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TED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Talks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Data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Mining</a:t>
            </a:r>
          </a:p>
          <a:p>
            <a:endParaRPr lang="id-ID" sz="4400" b="1" spc="-150" dirty="0"/>
          </a:p>
          <a:p>
            <a:pPr algn="r"/>
            <a:r>
              <a:rPr lang="zh-CN" alt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——</a:t>
            </a:r>
            <a:r>
              <a:rPr lang="zh-CN" alt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I</a:t>
            </a:r>
            <a:r>
              <a:rPr lang="id-ID" sz="4400" i="1" spc="-150" dirty="0" err="1">
                <a:latin typeface="Avenir Oblique" panose="02000503020000020003" pitchFamily="2" charset="0"/>
              </a:rPr>
              <a:t>nitialization</a:t>
            </a:r>
            <a:r>
              <a:rPr 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Step</a:t>
            </a:r>
            <a:endParaRPr lang="id-ID" sz="4400" i="1" spc="-150" dirty="0">
              <a:latin typeface="Avenir Oblique" panose="02000503020000020003" pitchFamily="2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8945606" y="5265700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2019.5.6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00187" y="2971538"/>
            <a:ext cx="0" cy="2306744"/>
          </a:xfrm>
          <a:prstGeom prst="line">
            <a:avLst/>
          </a:prstGeom>
          <a:ln w="25400" cmpd="sng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spect="1"/>
          </p:cNvSpPr>
          <p:nvPr/>
        </p:nvSpPr>
        <p:spPr>
          <a:xfrm>
            <a:off x="601673" y="3970110"/>
            <a:ext cx="154800" cy="15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D81787-0B4D-AA4B-9CB1-B93089C90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92" y="379064"/>
            <a:ext cx="3443323" cy="258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BDC6B7C-2324-C741-9FCB-8AD701892349}"/>
              </a:ext>
            </a:extLst>
          </p:cNvPr>
          <p:cNvSpPr txBox="1"/>
          <p:nvPr/>
        </p:nvSpPr>
        <p:spPr>
          <a:xfrm>
            <a:off x="3486744" y="42641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GUI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E987452E-B76E-FD4E-8B89-F883B191A82F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9CC39861-3999-EA4E-ABA2-40F510BC121D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DFDB11CF-DCB6-8D42-9744-91E4AAF248B8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8133648-9584-1647-8179-FE302592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2" y="1791164"/>
            <a:ext cx="5036945" cy="468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EAEDBA-469C-2A47-BED0-29DEACA8C20D}"/>
              </a:ext>
            </a:extLst>
          </p:cNvPr>
          <p:cNvSpPr txBox="1"/>
          <p:nvPr/>
        </p:nvSpPr>
        <p:spPr>
          <a:xfrm>
            <a:off x="6636768" y="44805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[Prototype]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1687FA-FA3D-2D4D-8539-ACA7366F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90" y="1696206"/>
            <a:ext cx="5074583" cy="33430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AE5B8E0-897C-9B4F-8977-71C462AE2198}"/>
              </a:ext>
            </a:extLst>
          </p:cNvPr>
          <p:cNvSpPr txBox="1"/>
          <p:nvPr/>
        </p:nvSpPr>
        <p:spPr>
          <a:xfrm>
            <a:off x="7933918" y="5741581"/>
            <a:ext cx="1901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Avenir Medium" panose="02000503020000020003" pitchFamily="2" charset="0"/>
              </a:rPr>
              <a:t>Log-In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View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03A2D-DD3D-AB4C-8B52-8F3562B00F15}"/>
              </a:ext>
            </a:extLst>
          </p:cNvPr>
          <p:cNvSpPr txBox="1"/>
          <p:nvPr/>
        </p:nvSpPr>
        <p:spPr>
          <a:xfrm>
            <a:off x="2402958" y="1233377"/>
            <a:ext cx="2014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venir Medium" panose="02000503020000020003" pitchFamily="2" charset="0"/>
              </a:rPr>
              <a:t>Watching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3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Isosceles Triangle 336"/>
          <p:cNvSpPr/>
          <p:nvPr/>
        </p:nvSpPr>
        <p:spPr>
          <a:xfrm rot="5400000">
            <a:off x="835238" y="1510772"/>
            <a:ext cx="152399" cy="13137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Isosceles Triangle 340"/>
          <p:cNvSpPr/>
          <p:nvPr/>
        </p:nvSpPr>
        <p:spPr>
          <a:xfrm rot="5400000">
            <a:off x="900928" y="3996989"/>
            <a:ext cx="152399" cy="13137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ectangle 350"/>
          <p:cNvSpPr/>
          <p:nvPr/>
        </p:nvSpPr>
        <p:spPr>
          <a:xfrm>
            <a:off x="0" y="5831451"/>
            <a:ext cx="12192000" cy="10406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8" name="Content Placeholder 7"/>
          <p:cNvSpPr txBox="1"/>
          <p:nvPr/>
        </p:nvSpPr>
        <p:spPr>
          <a:xfrm>
            <a:off x="3486744" y="4375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D</a:t>
            </a:r>
            <a:r>
              <a:rPr lang="en-US" altLang="zh-CN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iffi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culties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202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5357248" y="851297"/>
            <a:ext cx="1440000" cy="58058"/>
            <a:chOff x="4616262" y="2307771"/>
            <a:chExt cx="2349876" cy="58058"/>
          </a:xfrm>
        </p:grpSpPr>
        <p:sp>
          <p:nvSpPr>
            <p:cNvPr id="204" name="Rectangle 203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7" name="Title 13"/>
          <p:cNvSpPr txBox="1"/>
          <p:nvPr/>
        </p:nvSpPr>
        <p:spPr>
          <a:xfrm>
            <a:off x="1092145" y="1500262"/>
            <a:ext cx="4553743" cy="2295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have found a obvious relationship between views and number of comments by doing a simple linear analysis, however it seems not easy for us to </a:t>
            </a:r>
            <a:r>
              <a:rPr lang="en-US" sz="2000" dirty="0">
                <a:solidFill>
                  <a:srgbClr val="FF0000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extract data from the 'tag'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, while we are attempting to ﬁnd the relationship between main topics and views.</a:t>
            </a:r>
          </a:p>
        </p:txBody>
      </p:sp>
      <p:sp>
        <p:nvSpPr>
          <p:cNvPr id="208" name="Title 13"/>
          <p:cNvSpPr txBox="1"/>
          <p:nvPr/>
        </p:nvSpPr>
        <p:spPr>
          <a:xfrm>
            <a:off x="1092145" y="3701460"/>
            <a:ext cx="4942482" cy="1692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Besides, we need to choose one or two main tags from the array of 'tag' data, which means </a:t>
            </a:r>
            <a:r>
              <a:rPr lang="en-US" sz="2000" dirty="0">
                <a:solidFill>
                  <a:srgbClr val="FF0000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it requires a huge amount of work to organize and label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11" name="Content Placeholder 2"/>
          <p:cNvSpPr txBox="1"/>
          <p:nvPr/>
        </p:nvSpPr>
        <p:spPr>
          <a:xfrm>
            <a:off x="1511618" y="6047015"/>
            <a:ext cx="9131261" cy="656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1200" dirty="0">
              <a:solidFill>
                <a:schemeClr val="bg2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8692B6-8709-8946-96CA-A6C6E178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62" y="1230371"/>
            <a:ext cx="4673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4734" y="3644175"/>
            <a:ext cx="12720792" cy="2880000"/>
            <a:chOff x="19050" y="2343150"/>
            <a:chExt cx="9122640" cy="160020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8"/>
            <p:cNvSpPr/>
            <p:nvPr/>
          </p:nvSpPr>
          <p:spPr bwMode="auto">
            <a:xfrm>
              <a:off x="6662738" y="2516188"/>
              <a:ext cx="1447800" cy="1393825"/>
            </a:xfrm>
            <a:custGeom>
              <a:avLst/>
              <a:gdLst/>
              <a:ahLst/>
              <a:cxnLst>
                <a:cxn ang="0">
                  <a:pos x="912" y="878"/>
                </a:cxn>
                <a:cxn ang="0">
                  <a:pos x="912" y="492"/>
                </a:cxn>
                <a:cxn ang="0">
                  <a:pos x="449" y="492"/>
                </a:cxn>
                <a:cxn ang="0">
                  <a:pos x="449" y="117"/>
                </a:cxn>
                <a:cxn ang="0">
                  <a:pos x="336" y="0"/>
                </a:cxn>
                <a:cxn ang="0">
                  <a:pos x="190" y="147"/>
                </a:cxn>
                <a:cxn ang="0">
                  <a:pos x="190" y="392"/>
                </a:cxn>
                <a:cxn ang="0">
                  <a:pos x="102" y="392"/>
                </a:cxn>
                <a:cxn ang="0">
                  <a:pos x="102" y="508"/>
                </a:cxn>
                <a:cxn ang="0">
                  <a:pos x="0" y="508"/>
                </a:cxn>
                <a:cxn ang="0">
                  <a:pos x="0" y="878"/>
                </a:cxn>
                <a:cxn ang="0">
                  <a:pos x="912" y="878"/>
                </a:cxn>
              </a:cxnLst>
              <a:rect l="0" t="0" r="r" b="b"/>
              <a:pathLst>
                <a:path w="912" h="878">
                  <a:moveTo>
                    <a:pt x="912" y="878"/>
                  </a:moveTo>
                  <a:lnTo>
                    <a:pt x="912" y="492"/>
                  </a:lnTo>
                  <a:lnTo>
                    <a:pt x="449" y="492"/>
                  </a:lnTo>
                  <a:lnTo>
                    <a:pt x="449" y="117"/>
                  </a:lnTo>
                  <a:lnTo>
                    <a:pt x="336" y="0"/>
                  </a:lnTo>
                  <a:lnTo>
                    <a:pt x="190" y="147"/>
                  </a:lnTo>
                  <a:lnTo>
                    <a:pt x="190" y="392"/>
                  </a:lnTo>
                  <a:lnTo>
                    <a:pt x="102" y="392"/>
                  </a:lnTo>
                  <a:lnTo>
                    <a:pt x="102" y="508"/>
                  </a:lnTo>
                  <a:lnTo>
                    <a:pt x="0" y="508"/>
                  </a:lnTo>
                  <a:lnTo>
                    <a:pt x="0" y="878"/>
                  </a:lnTo>
                  <a:lnTo>
                    <a:pt x="912" y="87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9050" y="2343150"/>
              <a:ext cx="9122640" cy="1600201"/>
              <a:chOff x="19050" y="2343150"/>
              <a:chExt cx="9122640" cy="1600201"/>
            </a:xfrm>
            <a:grpFill/>
          </p:grpSpPr>
          <p:sp>
            <p:nvSpPr>
              <p:cNvPr id="11" name="Freeform 7"/>
              <p:cNvSpPr/>
              <p:nvPr/>
            </p:nvSpPr>
            <p:spPr bwMode="auto">
              <a:xfrm>
                <a:off x="7540625" y="2362200"/>
                <a:ext cx="1203325" cy="1547813"/>
              </a:xfrm>
              <a:custGeom>
                <a:avLst/>
                <a:gdLst/>
                <a:ahLst/>
                <a:cxnLst>
                  <a:cxn ang="0">
                    <a:pos x="327" y="419"/>
                  </a:cxn>
                  <a:cxn ang="0">
                    <a:pos x="327" y="218"/>
                  </a:cxn>
                  <a:cxn ang="0">
                    <a:pos x="187" y="218"/>
                  </a:cxn>
                  <a:cxn ang="0">
                    <a:pos x="187" y="121"/>
                  </a:cxn>
                  <a:cxn ang="0">
                    <a:pos x="136" y="121"/>
                  </a:cxn>
                  <a:cxn ang="0">
                    <a:pos x="136" y="0"/>
                  </a:cxn>
                  <a:cxn ang="0">
                    <a:pos x="64" y="0"/>
                  </a:cxn>
                  <a:cxn ang="0">
                    <a:pos x="64" y="128"/>
                  </a:cxn>
                  <a:cxn ang="0">
                    <a:pos x="7" y="128"/>
                  </a:cxn>
                  <a:cxn ang="0">
                    <a:pos x="7" y="279"/>
                  </a:cxn>
                  <a:cxn ang="0">
                    <a:pos x="0" y="419"/>
                  </a:cxn>
                  <a:cxn ang="0">
                    <a:pos x="327" y="419"/>
                  </a:cxn>
                </a:cxnLst>
                <a:rect l="0" t="0" r="r" b="b"/>
                <a:pathLst>
                  <a:path w="327" h="419">
                    <a:moveTo>
                      <a:pt x="327" y="419"/>
                    </a:moveTo>
                    <a:cubicBezTo>
                      <a:pt x="327" y="218"/>
                      <a:pt x="327" y="218"/>
                      <a:pt x="327" y="218"/>
                    </a:cubicBezTo>
                    <a:cubicBezTo>
                      <a:pt x="327" y="222"/>
                      <a:pt x="187" y="218"/>
                      <a:pt x="187" y="218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7" y="274"/>
                      <a:pt x="2" y="372"/>
                      <a:pt x="0" y="419"/>
                    </a:cubicBezTo>
                    <a:lnTo>
                      <a:pt x="327" y="4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9050" y="2343150"/>
                <a:ext cx="9122640" cy="1600201"/>
                <a:chOff x="19050" y="2343150"/>
                <a:chExt cx="9122640" cy="1600201"/>
              </a:xfrm>
              <a:grpFill/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5934075" y="2343150"/>
                  <a:ext cx="1827213" cy="1566863"/>
                </a:xfrm>
                <a:custGeom>
                  <a:avLst/>
                  <a:gdLst/>
                  <a:ahLst/>
                  <a:cxnLst>
                    <a:cxn ang="0">
                      <a:pos x="288" y="424"/>
                    </a:cxn>
                    <a:cxn ang="0">
                      <a:pos x="360" y="352"/>
                    </a:cxn>
                    <a:cxn ang="0">
                      <a:pos x="452" y="260"/>
                    </a:cxn>
                    <a:cxn ang="0">
                      <a:pos x="452" y="135"/>
                    </a:cxn>
                    <a:cxn ang="0">
                      <a:pos x="497" y="135"/>
                    </a:cxn>
                    <a:cxn ang="0">
                      <a:pos x="497" y="106"/>
                    </a:cxn>
                    <a:cxn ang="0">
                      <a:pos x="450" y="106"/>
                    </a:cxn>
                    <a:cxn ang="0">
                      <a:pos x="450" y="18"/>
                    </a:cxn>
                    <a:cxn ang="0">
                      <a:pos x="432" y="18"/>
                    </a:cxn>
                    <a:cxn ang="0">
                      <a:pos x="432" y="0"/>
                    </a:cxn>
                    <a:cxn ang="0">
                      <a:pos x="374" y="0"/>
                    </a:cxn>
                    <a:cxn ang="0">
                      <a:pos x="374" y="18"/>
                    </a:cxn>
                    <a:cxn ang="0">
                      <a:pos x="351" y="18"/>
                    </a:cxn>
                    <a:cxn ang="0">
                      <a:pos x="351" y="110"/>
                    </a:cxn>
                    <a:cxn ang="0">
                      <a:pos x="282" y="180"/>
                    </a:cxn>
                    <a:cxn ang="0">
                      <a:pos x="259" y="180"/>
                    </a:cxn>
                    <a:cxn ang="0">
                      <a:pos x="259" y="128"/>
                    </a:cxn>
                    <a:cxn ang="0">
                      <a:pos x="238" y="128"/>
                    </a:cxn>
                    <a:cxn ang="0">
                      <a:pos x="238" y="107"/>
                    </a:cxn>
                    <a:cxn ang="0">
                      <a:pos x="201" y="107"/>
                    </a:cxn>
                    <a:cxn ang="0">
                      <a:pos x="201" y="128"/>
                    </a:cxn>
                    <a:cxn ang="0">
                      <a:pos x="189" y="128"/>
                    </a:cxn>
                    <a:cxn ang="0">
                      <a:pos x="189" y="205"/>
                    </a:cxn>
                    <a:cxn ang="0">
                      <a:pos x="151" y="205"/>
                    </a:cxn>
                    <a:cxn ang="0">
                      <a:pos x="151" y="32"/>
                    </a:cxn>
                    <a:cxn ang="0">
                      <a:pos x="122" y="32"/>
                    </a:cxn>
                    <a:cxn ang="0">
                      <a:pos x="122" y="234"/>
                    </a:cxn>
                    <a:cxn ang="0">
                      <a:pos x="102" y="234"/>
                    </a:cxn>
                    <a:cxn ang="0">
                      <a:pos x="102" y="105"/>
                    </a:cxn>
                    <a:cxn ang="0">
                      <a:pos x="88" y="105"/>
                    </a:cxn>
                    <a:cxn ang="0">
                      <a:pos x="88" y="83"/>
                    </a:cxn>
                    <a:cxn ang="0">
                      <a:pos x="15" y="83"/>
                    </a:cxn>
                    <a:cxn ang="0">
                      <a:pos x="15" y="106"/>
                    </a:cxn>
                    <a:cxn ang="0">
                      <a:pos x="0" y="106"/>
                    </a:cxn>
                    <a:cxn ang="0">
                      <a:pos x="0" y="166"/>
                    </a:cxn>
                    <a:cxn ang="0">
                      <a:pos x="35" y="424"/>
                    </a:cxn>
                    <a:cxn ang="0">
                      <a:pos x="288" y="424"/>
                    </a:cxn>
                  </a:cxnLst>
                  <a:rect l="0" t="0" r="r" b="b"/>
                  <a:pathLst>
                    <a:path w="497" h="424">
                      <a:moveTo>
                        <a:pt x="288" y="424"/>
                      </a:moveTo>
                      <a:cubicBezTo>
                        <a:pt x="360" y="352"/>
                        <a:pt x="360" y="352"/>
                        <a:pt x="360" y="352"/>
                      </a:cubicBezTo>
                      <a:cubicBezTo>
                        <a:pt x="452" y="260"/>
                        <a:pt x="452" y="260"/>
                        <a:pt x="452" y="260"/>
                      </a:cubicBezTo>
                      <a:cubicBezTo>
                        <a:pt x="452" y="135"/>
                        <a:pt x="452" y="135"/>
                        <a:pt x="452" y="135"/>
                      </a:cubicBezTo>
                      <a:cubicBezTo>
                        <a:pt x="497" y="135"/>
                        <a:pt x="497" y="135"/>
                        <a:pt x="497" y="135"/>
                      </a:cubicBezTo>
                      <a:cubicBezTo>
                        <a:pt x="497" y="106"/>
                        <a:pt x="497" y="106"/>
                        <a:pt x="497" y="106"/>
                      </a:cubicBezTo>
                      <a:cubicBezTo>
                        <a:pt x="450" y="106"/>
                        <a:pt x="450" y="106"/>
                        <a:pt x="450" y="106"/>
                      </a:cubicBezTo>
                      <a:cubicBezTo>
                        <a:pt x="450" y="18"/>
                        <a:pt x="450" y="18"/>
                        <a:pt x="450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32" y="0"/>
                        <a:pt x="432" y="0"/>
                        <a:pt x="432" y="0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51" y="18"/>
                        <a:pt x="351" y="18"/>
                        <a:pt x="351" y="18"/>
                      </a:cubicBezTo>
                      <a:cubicBezTo>
                        <a:pt x="351" y="110"/>
                        <a:pt x="351" y="110"/>
                        <a:pt x="351" y="110"/>
                      </a:cubicBezTo>
                      <a:cubicBezTo>
                        <a:pt x="282" y="180"/>
                        <a:pt x="282" y="180"/>
                        <a:pt x="282" y="180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59" y="128"/>
                        <a:pt x="259" y="128"/>
                        <a:pt x="259" y="128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8" y="107"/>
                        <a:pt x="238" y="107"/>
                        <a:pt x="238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28"/>
                        <a:pt x="201" y="128"/>
                        <a:pt x="201" y="128"/>
                      </a:cubicBezTo>
                      <a:cubicBezTo>
                        <a:pt x="189" y="128"/>
                        <a:pt x="189" y="128"/>
                        <a:pt x="189" y="128"/>
                      </a:cubicBezTo>
                      <a:cubicBezTo>
                        <a:pt x="189" y="205"/>
                        <a:pt x="189" y="205"/>
                        <a:pt x="189" y="205"/>
                      </a:cubicBezTo>
                      <a:cubicBezTo>
                        <a:pt x="151" y="205"/>
                        <a:pt x="151" y="205"/>
                        <a:pt x="151" y="205"/>
                      </a:cubicBezTo>
                      <a:cubicBezTo>
                        <a:pt x="151" y="205"/>
                        <a:pt x="151" y="33"/>
                        <a:pt x="151" y="32"/>
                      </a:cubicBezTo>
                      <a:cubicBezTo>
                        <a:pt x="151" y="31"/>
                        <a:pt x="122" y="32"/>
                        <a:pt x="122" y="32"/>
                      </a:cubicBezTo>
                      <a:cubicBezTo>
                        <a:pt x="122" y="234"/>
                        <a:pt x="122" y="234"/>
                        <a:pt x="122" y="234"/>
                      </a:cubicBezTo>
                      <a:cubicBezTo>
                        <a:pt x="102" y="234"/>
                        <a:pt x="102" y="234"/>
                        <a:pt x="102" y="234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15" y="83"/>
                        <a:pt x="15" y="83"/>
                        <a:pt x="15" y="83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5" y="424"/>
                        <a:pt x="35" y="424"/>
                        <a:pt x="35" y="424"/>
                      </a:cubicBezTo>
                      <a:lnTo>
                        <a:pt x="288" y="4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19050" y="2627313"/>
                  <a:ext cx="9122640" cy="1316038"/>
                  <a:chOff x="19050" y="2627313"/>
                  <a:chExt cx="9122640" cy="1316038"/>
                </a:xfrm>
                <a:grpFill/>
              </p:grpSpPr>
              <p:sp>
                <p:nvSpPr>
                  <p:cNvPr id="15" name="Freeform 6"/>
                  <p:cNvSpPr/>
                  <p:nvPr/>
                </p:nvSpPr>
                <p:spPr bwMode="auto">
                  <a:xfrm>
                    <a:off x="5341938" y="2774950"/>
                    <a:ext cx="971550" cy="1135063"/>
                  </a:xfrm>
                  <a:custGeom>
                    <a:avLst/>
                    <a:gdLst/>
                    <a:ahLst/>
                    <a:cxnLst>
                      <a:cxn ang="0">
                        <a:pos x="612" y="715"/>
                      </a:cxn>
                      <a:cxn ang="0">
                        <a:pos x="612" y="389"/>
                      </a:cxn>
                      <a:cxn ang="0">
                        <a:pos x="533" y="389"/>
                      </a:cxn>
                      <a:cxn ang="0">
                        <a:pos x="533" y="163"/>
                      </a:cxn>
                      <a:cxn ang="0">
                        <a:pos x="484" y="163"/>
                      </a:cxn>
                      <a:cxn ang="0">
                        <a:pos x="484" y="110"/>
                      </a:cxn>
                      <a:cxn ang="0">
                        <a:pos x="285" y="110"/>
                      </a:cxn>
                      <a:cxn ang="0">
                        <a:pos x="285" y="170"/>
                      </a:cxn>
                      <a:cxn ang="0">
                        <a:pos x="220" y="170"/>
                      </a:cxn>
                      <a:cxn ang="0">
                        <a:pos x="220" y="0"/>
                      </a:cxn>
                      <a:cxn ang="0">
                        <a:pos x="109" y="0"/>
                      </a:cxn>
                      <a:cxn ang="0">
                        <a:pos x="109" y="331"/>
                      </a:cxn>
                      <a:cxn ang="0">
                        <a:pos x="0" y="331"/>
                      </a:cxn>
                      <a:cxn ang="0">
                        <a:pos x="0" y="715"/>
                      </a:cxn>
                      <a:cxn ang="0">
                        <a:pos x="612" y="715"/>
                      </a:cxn>
                    </a:cxnLst>
                    <a:rect l="0" t="0" r="r" b="b"/>
                    <a:pathLst>
                      <a:path w="612" h="715">
                        <a:moveTo>
                          <a:pt x="612" y="715"/>
                        </a:moveTo>
                        <a:lnTo>
                          <a:pt x="612" y="389"/>
                        </a:lnTo>
                        <a:lnTo>
                          <a:pt x="533" y="389"/>
                        </a:lnTo>
                        <a:lnTo>
                          <a:pt x="533" y="163"/>
                        </a:lnTo>
                        <a:lnTo>
                          <a:pt x="484" y="163"/>
                        </a:lnTo>
                        <a:lnTo>
                          <a:pt x="484" y="110"/>
                        </a:lnTo>
                        <a:lnTo>
                          <a:pt x="285" y="110"/>
                        </a:lnTo>
                        <a:lnTo>
                          <a:pt x="285" y="170"/>
                        </a:lnTo>
                        <a:lnTo>
                          <a:pt x="220" y="170"/>
                        </a:lnTo>
                        <a:lnTo>
                          <a:pt x="220" y="0"/>
                        </a:lnTo>
                        <a:lnTo>
                          <a:pt x="109" y="0"/>
                        </a:lnTo>
                        <a:lnTo>
                          <a:pt x="109" y="331"/>
                        </a:lnTo>
                        <a:lnTo>
                          <a:pt x="0" y="331"/>
                        </a:lnTo>
                        <a:lnTo>
                          <a:pt x="0" y="715"/>
                        </a:lnTo>
                        <a:lnTo>
                          <a:pt x="612" y="7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537527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5567363" y="2797175"/>
                    <a:ext cx="65088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5562600" y="29527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567363" y="3111500"/>
                    <a:ext cx="65088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0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6400800" y="264318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1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2805113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2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29686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6400800" y="3122613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32861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500688" y="3348038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996113" y="2752725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7118350" y="274955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7813675" y="263207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7934325" y="26273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7604125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727950" y="292417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7989888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8115300" y="2924175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604125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7727950" y="31194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7989888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8115300" y="31194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8221663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345488" y="3640138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8493125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8618538" y="3640138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7246938" y="274955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67167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6842125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69675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71104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72358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3612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7507288" y="340360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76295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7758113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7872413" y="3400425"/>
                    <a:ext cx="193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8216900" y="3282950"/>
                    <a:ext cx="48260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8216900" y="3459163"/>
                    <a:ext cx="48260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7872413" y="3589338"/>
                    <a:ext cx="193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67167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6842125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9675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71104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72358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73612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7507288" y="3592513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76295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7758113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6996113" y="299402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7118350" y="29908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7246938" y="29908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561022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5735638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842000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5967413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6076950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5794375" y="3105150"/>
                    <a:ext cx="2984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6992938" y="3171825"/>
                    <a:ext cx="331788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537527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5500688" y="35639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7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561022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35638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5842000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5967413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1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6076950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2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6224588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6107113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4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68611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6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83"/>
                  <p:cNvSpPr/>
                  <p:nvPr/>
                </p:nvSpPr>
                <p:spPr bwMode="auto">
                  <a:xfrm>
                    <a:off x="6743700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4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4" y="68"/>
                        </a:cubicBezTo>
                        <a:cubicBezTo>
                          <a:pt x="34" y="68"/>
                          <a:pt x="34" y="68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65182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9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3448050"/>
                    <a:ext cx="246063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86"/>
                  <p:cNvSpPr/>
                  <p:nvPr/>
                </p:nvSpPr>
                <p:spPr bwMode="auto">
                  <a:xfrm>
                    <a:off x="6405563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3" y="0"/>
                      </a:cxn>
                      <a:cxn ang="0">
                        <a:pos x="0" y="34"/>
                      </a:cxn>
                      <a:cxn ang="0">
                        <a:pos x="33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3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3" y="68"/>
                        </a:cubicBezTo>
                        <a:cubicBezTo>
                          <a:pt x="34" y="68"/>
                          <a:pt x="34" y="67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87"/>
                  <p:cNvSpPr/>
                  <p:nvPr/>
                </p:nvSpPr>
                <p:spPr bwMode="auto">
                  <a:xfrm>
                    <a:off x="7342188" y="3759200"/>
                    <a:ext cx="581025" cy="107950"/>
                  </a:xfrm>
                  <a:custGeom>
                    <a:avLst/>
                    <a:gdLst/>
                    <a:ahLst/>
                    <a:cxnLst>
                      <a:cxn ang="0">
                        <a:pos x="158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5" y="14"/>
                      </a:cxn>
                      <a:cxn ang="0">
                        <a:pos x="5" y="14"/>
                      </a:cxn>
                      <a:cxn ang="0">
                        <a:pos x="41" y="0"/>
                      </a:cxn>
                      <a:cxn ang="0">
                        <a:pos x="143" y="0"/>
                      </a:cxn>
                      <a:cxn ang="0">
                        <a:pos x="158" y="14"/>
                      </a:cxn>
                    </a:cxnLst>
                    <a:rect l="0" t="0" r="r" b="b"/>
                    <a:pathLst>
                      <a:path w="158" h="29">
                        <a:moveTo>
                          <a:pt x="158" y="14"/>
                        </a:moveTo>
                        <a:cubicBezTo>
                          <a:pt x="158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12" y="6"/>
                          <a:pt x="33" y="0"/>
                          <a:pt x="41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8" y="6"/>
                          <a:pt x="158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88"/>
                  <p:cNvSpPr/>
                  <p:nvPr/>
                </p:nvSpPr>
                <p:spPr bwMode="auto">
                  <a:xfrm>
                    <a:off x="74818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8" y="13"/>
                          <a:pt x="84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3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7442200" y="3811588"/>
                    <a:ext cx="95250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90"/>
                  <p:cNvSpPr/>
                  <p:nvPr/>
                </p:nvSpPr>
                <p:spPr bwMode="auto">
                  <a:xfrm>
                    <a:off x="7518400" y="3673475"/>
                    <a:ext cx="349250" cy="82550"/>
                  </a:xfrm>
                  <a:custGeom>
                    <a:avLst/>
                    <a:gdLst/>
                    <a:ahLst/>
                    <a:cxnLst>
                      <a:cxn ang="0">
                        <a:pos x="95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5" y="22"/>
                      </a:cxn>
                    </a:cxnLst>
                    <a:rect l="0" t="0" r="r" b="b"/>
                    <a:pathLst>
                      <a:path w="95" h="22">
                        <a:moveTo>
                          <a:pt x="95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1" y="11"/>
                          <a:pt x="0" y="22"/>
                        </a:cubicBezTo>
                        <a:lnTo>
                          <a:pt x="95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5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7632700" y="3678238"/>
                    <a:ext cx="11113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794625" y="3684588"/>
                    <a:ext cx="11113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7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7453313" y="3822700"/>
                    <a:ext cx="73025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8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7775575" y="3811588"/>
                    <a:ext cx="96838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9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7786688" y="3822700"/>
                    <a:ext cx="74613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96"/>
                  <p:cNvSpPr/>
                  <p:nvPr/>
                </p:nvSpPr>
                <p:spPr bwMode="auto">
                  <a:xfrm>
                    <a:off x="5475288" y="3759200"/>
                    <a:ext cx="576263" cy="107950"/>
                  </a:xfrm>
                  <a:custGeom>
                    <a:avLst/>
                    <a:gdLst/>
                    <a:ahLst/>
                    <a:cxnLst>
                      <a:cxn ang="0">
                        <a:pos x="157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40" y="0"/>
                      </a:cxn>
                      <a:cxn ang="0">
                        <a:pos x="143" y="0"/>
                      </a:cxn>
                      <a:cxn ang="0">
                        <a:pos x="157" y="14"/>
                      </a:cxn>
                    </a:cxnLst>
                    <a:rect l="0" t="0" r="r" b="b"/>
                    <a:pathLst>
                      <a:path w="157" h="29">
                        <a:moveTo>
                          <a:pt x="157" y="14"/>
                        </a:moveTo>
                        <a:cubicBezTo>
                          <a:pt x="157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11" y="6"/>
                          <a:pt x="32" y="0"/>
                          <a:pt x="40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7" y="6"/>
                          <a:pt x="157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97"/>
                  <p:cNvSpPr/>
                  <p:nvPr/>
                </p:nvSpPr>
                <p:spPr bwMode="auto">
                  <a:xfrm>
                    <a:off x="56149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7" y="13"/>
                          <a:pt x="83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2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5573713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99"/>
                  <p:cNvSpPr/>
                  <p:nvPr/>
                </p:nvSpPr>
                <p:spPr bwMode="auto">
                  <a:xfrm>
                    <a:off x="5651500" y="3673475"/>
                    <a:ext cx="346075" cy="82550"/>
                  </a:xfrm>
                  <a:custGeom>
                    <a:avLst/>
                    <a:gdLst/>
                    <a:ahLst/>
                    <a:cxnLst>
                      <a:cxn ang="0">
                        <a:pos x="94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4" y="22"/>
                      </a:cxn>
                    </a:cxnLst>
                    <a:rect l="0" t="0" r="r" b="b"/>
                    <a:pathLst>
                      <a:path w="94" h="22">
                        <a:moveTo>
                          <a:pt x="94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0" y="11"/>
                          <a:pt x="0" y="22"/>
                        </a:cubicBezTo>
                        <a:lnTo>
                          <a:pt x="94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5765800" y="3678238"/>
                    <a:ext cx="6350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5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5926138" y="3684588"/>
                    <a:ext cx="7938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6" name="Oval 102"/>
                  <p:cNvSpPr>
                    <a:spLocks noChangeArrowheads="1"/>
                  </p:cNvSpPr>
                  <p:nvPr/>
                </p:nvSpPr>
                <p:spPr bwMode="auto">
                  <a:xfrm>
                    <a:off x="5581650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7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5908675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8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5916613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5"/>
                  <p:cNvSpPr/>
                  <p:nvPr/>
                </p:nvSpPr>
                <p:spPr bwMode="auto">
                  <a:xfrm>
                    <a:off x="4668838" y="3408363"/>
                    <a:ext cx="681038" cy="501650"/>
                  </a:xfrm>
                  <a:custGeom>
                    <a:avLst/>
                    <a:gdLst/>
                    <a:ahLst/>
                    <a:cxnLst>
                      <a:cxn ang="0">
                        <a:pos x="185" y="136"/>
                      </a:cxn>
                      <a:cxn ang="0">
                        <a:pos x="82" y="0"/>
                      </a:cxn>
                      <a:cxn ang="0">
                        <a:pos x="0" y="38"/>
                      </a:cxn>
                      <a:cxn ang="0">
                        <a:pos x="7" y="136"/>
                      </a:cxn>
                      <a:cxn ang="0">
                        <a:pos x="185" y="136"/>
                      </a:cxn>
                    </a:cxnLst>
                    <a:rect l="0" t="0" r="r" b="b"/>
                    <a:pathLst>
                      <a:path w="185" h="136">
                        <a:moveTo>
                          <a:pt x="185" y="136"/>
                        </a:moveTo>
                        <a:cubicBezTo>
                          <a:pt x="156" y="97"/>
                          <a:pt x="82" y="0"/>
                          <a:pt x="82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7" y="136"/>
                          <a:pt x="7" y="136"/>
                          <a:pt x="7" y="136"/>
                        </a:cubicBezTo>
                        <a:lnTo>
                          <a:pt x="185" y="13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06"/>
                  <p:cNvSpPr/>
                  <p:nvPr/>
                </p:nvSpPr>
                <p:spPr bwMode="auto">
                  <a:xfrm>
                    <a:off x="4000500" y="2797175"/>
                    <a:ext cx="823913" cy="1112838"/>
                  </a:xfrm>
                  <a:custGeom>
                    <a:avLst/>
                    <a:gdLst/>
                    <a:ahLst/>
                    <a:cxnLst>
                      <a:cxn ang="0">
                        <a:pos x="519" y="701"/>
                      </a:cxn>
                      <a:cxn ang="0">
                        <a:pos x="273" y="0"/>
                      </a:cxn>
                      <a:cxn ang="0">
                        <a:pos x="37" y="459"/>
                      </a:cxn>
                      <a:cxn ang="0">
                        <a:pos x="0" y="701"/>
                      </a:cxn>
                      <a:cxn ang="0">
                        <a:pos x="519" y="701"/>
                      </a:cxn>
                    </a:cxnLst>
                    <a:rect l="0" t="0" r="r" b="b"/>
                    <a:pathLst>
                      <a:path w="519" h="701">
                        <a:moveTo>
                          <a:pt x="519" y="701"/>
                        </a:moveTo>
                        <a:lnTo>
                          <a:pt x="273" y="0"/>
                        </a:lnTo>
                        <a:lnTo>
                          <a:pt x="37" y="459"/>
                        </a:lnTo>
                        <a:lnTo>
                          <a:pt x="0" y="701"/>
                        </a:lnTo>
                        <a:lnTo>
                          <a:pt x="519" y="7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107"/>
                  <p:cNvSpPr/>
                  <p:nvPr/>
                </p:nvSpPr>
                <p:spPr bwMode="auto">
                  <a:xfrm>
                    <a:off x="3305175" y="3260725"/>
                    <a:ext cx="1058863" cy="649288"/>
                  </a:xfrm>
                  <a:custGeom>
                    <a:avLst/>
                    <a:gdLst/>
                    <a:ahLst/>
                    <a:cxnLst>
                      <a:cxn ang="0">
                        <a:pos x="288" y="176"/>
                      </a:cxn>
                      <a:cxn ang="0">
                        <a:pos x="172" y="1"/>
                      </a:cxn>
                      <a:cxn ang="0">
                        <a:pos x="0" y="176"/>
                      </a:cxn>
                      <a:cxn ang="0">
                        <a:pos x="288" y="176"/>
                      </a:cxn>
                    </a:cxnLst>
                    <a:rect l="0" t="0" r="r" b="b"/>
                    <a:pathLst>
                      <a:path w="288" h="176">
                        <a:moveTo>
                          <a:pt x="288" y="176"/>
                        </a:moveTo>
                        <a:cubicBezTo>
                          <a:pt x="260" y="132"/>
                          <a:pt x="174" y="3"/>
                          <a:pt x="172" y="1"/>
                        </a:cubicBezTo>
                        <a:cubicBezTo>
                          <a:pt x="169" y="0"/>
                          <a:pt x="46" y="128"/>
                          <a:pt x="0" y="176"/>
                        </a:cubicBezTo>
                        <a:lnTo>
                          <a:pt x="288" y="1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08"/>
                  <p:cNvSpPr/>
                  <p:nvPr/>
                </p:nvSpPr>
                <p:spPr bwMode="auto">
                  <a:xfrm>
                    <a:off x="3941763" y="3271838"/>
                    <a:ext cx="422275" cy="638175"/>
                  </a:xfrm>
                  <a:custGeom>
                    <a:avLst/>
                    <a:gdLst/>
                    <a:ahLst/>
                    <a:cxnLst>
                      <a:cxn ang="0">
                        <a:pos x="115" y="173"/>
                      </a:cxn>
                      <a:cxn ang="0">
                        <a:pos x="0" y="0"/>
                      </a:cxn>
                      <a:cxn ang="0">
                        <a:pos x="66" y="173"/>
                      </a:cxn>
                      <a:cxn ang="0">
                        <a:pos x="115" y="173"/>
                      </a:cxn>
                    </a:cxnLst>
                    <a:rect l="0" t="0" r="r" b="b"/>
                    <a:pathLst>
                      <a:path w="115" h="173">
                        <a:moveTo>
                          <a:pt x="115" y="173"/>
                        </a:moveTo>
                        <a:cubicBezTo>
                          <a:pt x="88" y="131"/>
                          <a:pt x="9" y="12"/>
                          <a:pt x="0" y="0"/>
                        </a:cubicBezTo>
                        <a:cubicBezTo>
                          <a:pt x="66" y="173"/>
                          <a:pt x="66" y="173"/>
                          <a:pt x="66" y="173"/>
                        </a:cubicBezTo>
                        <a:lnTo>
                          <a:pt x="115" y="1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09"/>
                  <p:cNvSpPr/>
                  <p:nvPr/>
                </p:nvSpPr>
                <p:spPr bwMode="auto">
                  <a:xfrm>
                    <a:off x="3779838" y="3263900"/>
                    <a:ext cx="265113" cy="250825"/>
                  </a:xfrm>
                  <a:custGeom>
                    <a:avLst/>
                    <a:gdLst/>
                    <a:ahLst/>
                    <a:cxnLst>
                      <a:cxn ang="0">
                        <a:pos x="100" y="0"/>
                      </a:cxn>
                      <a:cxn ang="0">
                        <a:pos x="0" y="93"/>
                      </a:cxn>
                      <a:cxn ang="0">
                        <a:pos x="56" y="79"/>
                      </a:cxn>
                      <a:cxn ang="0">
                        <a:pos x="60" y="116"/>
                      </a:cxn>
                      <a:cxn ang="0">
                        <a:pos x="86" y="81"/>
                      </a:cxn>
                      <a:cxn ang="0">
                        <a:pos x="100" y="102"/>
                      </a:cxn>
                      <a:cxn ang="0">
                        <a:pos x="132" y="158"/>
                      </a:cxn>
                      <a:cxn ang="0">
                        <a:pos x="116" y="95"/>
                      </a:cxn>
                      <a:cxn ang="0">
                        <a:pos x="139" y="121"/>
                      </a:cxn>
                      <a:cxn ang="0">
                        <a:pos x="134" y="79"/>
                      </a:cxn>
                      <a:cxn ang="0">
                        <a:pos x="167" y="98"/>
                      </a:cxn>
                      <a:cxn ang="0">
                        <a:pos x="100" y="0"/>
                      </a:cxn>
                    </a:cxnLst>
                    <a:rect l="0" t="0" r="r" b="b"/>
                    <a:pathLst>
                      <a:path w="167" h="158">
                        <a:moveTo>
                          <a:pt x="100" y="0"/>
                        </a:moveTo>
                        <a:lnTo>
                          <a:pt x="0" y="93"/>
                        </a:lnTo>
                        <a:lnTo>
                          <a:pt x="56" y="79"/>
                        </a:lnTo>
                        <a:lnTo>
                          <a:pt x="60" y="116"/>
                        </a:lnTo>
                        <a:lnTo>
                          <a:pt x="86" y="81"/>
                        </a:lnTo>
                        <a:lnTo>
                          <a:pt x="100" y="102"/>
                        </a:lnTo>
                        <a:lnTo>
                          <a:pt x="132" y="158"/>
                        </a:lnTo>
                        <a:lnTo>
                          <a:pt x="116" y="95"/>
                        </a:lnTo>
                        <a:lnTo>
                          <a:pt x="139" y="121"/>
                        </a:lnTo>
                        <a:lnTo>
                          <a:pt x="134" y="79"/>
                        </a:lnTo>
                        <a:lnTo>
                          <a:pt x="167" y="98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10"/>
                  <p:cNvSpPr/>
                  <p:nvPr/>
                </p:nvSpPr>
                <p:spPr bwMode="auto">
                  <a:xfrm>
                    <a:off x="4433888" y="2808288"/>
                    <a:ext cx="390525" cy="1101725"/>
                  </a:xfrm>
                  <a:custGeom>
                    <a:avLst/>
                    <a:gdLst/>
                    <a:ahLst/>
                    <a:cxnLst>
                      <a:cxn ang="0">
                        <a:pos x="246" y="694"/>
                      </a:cxn>
                      <a:cxn ang="0">
                        <a:pos x="0" y="0"/>
                      </a:cxn>
                      <a:cxn ang="0">
                        <a:pos x="104" y="694"/>
                      </a:cxn>
                      <a:cxn ang="0">
                        <a:pos x="246" y="694"/>
                      </a:cxn>
                    </a:cxnLst>
                    <a:rect l="0" t="0" r="r" b="b"/>
                    <a:pathLst>
                      <a:path w="246" h="694">
                        <a:moveTo>
                          <a:pt x="246" y="694"/>
                        </a:moveTo>
                        <a:lnTo>
                          <a:pt x="0" y="0"/>
                        </a:lnTo>
                        <a:lnTo>
                          <a:pt x="104" y="694"/>
                        </a:lnTo>
                        <a:lnTo>
                          <a:pt x="246" y="6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11"/>
                  <p:cNvSpPr/>
                  <p:nvPr/>
                </p:nvSpPr>
                <p:spPr bwMode="auto">
                  <a:xfrm>
                    <a:off x="4330700" y="2797175"/>
                    <a:ext cx="161925" cy="225425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55"/>
                      </a:cxn>
                      <a:cxn ang="0">
                        <a:pos x="19" y="34"/>
                      </a:cxn>
                      <a:cxn ang="0">
                        <a:pos x="19" y="50"/>
                      </a:cxn>
                      <a:cxn ang="0">
                        <a:pos x="26" y="39"/>
                      </a:cxn>
                      <a:cxn ang="0">
                        <a:pos x="31" y="61"/>
                      </a:cxn>
                      <a:cxn ang="0">
                        <a:pos x="32" y="46"/>
                      </a:cxn>
                      <a:cxn ang="0">
                        <a:pos x="44" y="58"/>
                      </a:cxn>
                      <a:cxn ang="0">
                        <a:pos x="42" y="40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44" h="61">
                        <a:moveTo>
                          <a:pt x="28" y="0"/>
                        </a:moveTo>
                        <a:cubicBezTo>
                          <a:pt x="27" y="3"/>
                          <a:pt x="0" y="55"/>
                          <a:pt x="0" y="55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52"/>
                          <a:pt x="19" y="50"/>
                        </a:cubicBezTo>
                        <a:cubicBezTo>
                          <a:pt x="20" y="49"/>
                          <a:pt x="26" y="37"/>
                          <a:pt x="26" y="39"/>
                        </a:cubicBezTo>
                        <a:cubicBezTo>
                          <a:pt x="26" y="40"/>
                          <a:pt x="31" y="61"/>
                          <a:pt x="31" y="61"/>
                        </a:cubicBezTo>
                        <a:cubicBezTo>
                          <a:pt x="31" y="61"/>
                          <a:pt x="31" y="45"/>
                          <a:pt x="32" y="46"/>
                        </a:cubicBezTo>
                        <a:cubicBezTo>
                          <a:pt x="34" y="47"/>
                          <a:pt x="44" y="58"/>
                          <a:pt x="44" y="58"/>
                        </a:cubicBezTo>
                        <a:cubicBezTo>
                          <a:pt x="42" y="40"/>
                          <a:pt x="42" y="40"/>
                          <a:pt x="42" y="4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12"/>
                  <p:cNvSpPr/>
                  <p:nvPr/>
                </p:nvSpPr>
                <p:spPr bwMode="auto">
                  <a:xfrm>
                    <a:off x="4978400" y="3414713"/>
                    <a:ext cx="371475" cy="495300"/>
                  </a:xfrm>
                  <a:custGeom>
                    <a:avLst/>
                    <a:gdLst/>
                    <a:ahLst/>
                    <a:cxnLst>
                      <a:cxn ang="0">
                        <a:pos x="101" y="134"/>
                      </a:cxn>
                      <a:cxn ang="0">
                        <a:pos x="0" y="0"/>
                      </a:cxn>
                      <a:cxn ang="0">
                        <a:pos x="47" y="134"/>
                      </a:cxn>
                      <a:cxn ang="0">
                        <a:pos x="101" y="134"/>
                      </a:cxn>
                    </a:cxnLst>
                    <a:rect l="0" t="0" r="r" b="b"/>
                    <a:pathLst>
                      <a:path w="101" h="134">
                        <a:moveTo>
                          <a:pt x="101" y="134"/>
                        </a:moveTo>
                        <a:cubicBezTo>
                          <a:pt x="75" y="99"/>
                          <a:pt x="11" y="15"/>
                          <a:pt x="0" y="0"/>
                        </a:cubicBezTo>
                        <a:cubicBezTo>
                          <a:pt x="47" y="134"/>
                          <a:pt x="47" y="134"/>
                          <a:pt x="47" y="134"/>
                        </a:cubicBezTo>
                        <a:lnTo>
                          <a:pt x="101" y="1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113"/>
                  <p:cNvSpPr/>
                  <p:nvPr/>
                </p:nvSpPr>
                <p:spPr bwMode="auto">
                  <a:xfrm>
                    <a:off x="4816475" y="3408363"/>
                    <a:ext cx="223838" cy="166688"/>
                  </a:xfrm>
                  <a:custGeom>
                    <a:avLst/>
                    <a:gdLst/>
                    <a:ahLst/>
                    <a:cxnLst>
                      <a:cxn ang="0">
                        <a:pos x="42" y="0"/>
                      </a:cxn>
                      <a:cxn ang="0">
                        <a:pos x="0" y="20"/>
                      </a:cxn>
                      <a:cxn ang="0">
                        <a:pos x="26" y="15"/>
                      </a:cxn>
                      <a:cxn ang="0">
                        <a:pos x="24" y="26"/>
                      </a:cxn>
                      <a:cxn ang="0">
                        <a:pos x="36" y="17"/>
                      </a:cxn>
                      <a:cxn ang="0">
                        <a:pos x="37" y="28"/>
                      </a:cxn>
                      <a:cxn ang="0">
                        <a:pos x="44" y="20"/>
                      </a:cxn>
                      <a:cxn ang="0">
                        <a:pos x="54" y="45"/>
                      </a:cxn>
                      <a:cxn ang="0">
                        <a:pos x="53" y="23"/>
                      </a:cxn>
                      <a:cxn ang="0">
                        <a:pos x="61" y="31"/>
                      </a:cxn>
                      <a:cxn ang="0">
                        <a:pos x="54" y="14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61" h="45">
                        <a:moveTo>
                          <a:pt x="42" y="0"/>
                        </a:moveTo>
                        <a:cubicBezTo>
                          <a:pt x="42" y="1"/>
                          <a:pt x="0" y="20"/>
                          <a:pt x="0" y="20"/>
                        </a:cubicBezTo>
                        <a:cubicBezTo>
                          <a:pt x="26" y="15"/>
                          <a:pt x="26" y="15"/>
                          <a:pt x="26" y="15"/>
                        </a:cubicBezTo>
                        <a:cubicBezTo>
                          <a:pt x="26" y="15"/>
                          <a:pt x="22" y="26"/>
                          <a:pt x="24" y="26"/>
                        </a:cubicBezTo>
                        <a:cubicBezTo>
                          <a:pt x="26" y="25"/>
                          <a:pt x="36" y="17"/>
                          <a:pt x="36" y="17"/>
                        </a:cubicBezTo>
                        <a:cubicBezTo>
                          <a:pt x="37" y="28"/>
                          <a:pt x="37" y="28"/>
                          <a:pt x="37" y="28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61" y="31"/>
                          <a:pt x="61" y="31"/>
                          <a:pt x="61" y="31"/>
                        </a:cubicBezTo>
                        <a:cubicBezTo>
                          <a:pt x="54" y="14"/>
                          <a:pt x="54" y="14"/>
                          <a:pt x="54" y="14"/>
                        </a:cubicBez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5360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9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5260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16"/>
                  <p:cNvSpPr/>
                  <p:nvPr/>
                </p:nvSpPr>
                <p:spPr bwMode="auto">
                  <a:xfrm>
                    <a:off x="5260975" y="3452813"/>
                    <a:ext cx="103188" cy="214313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29"/>
                      </a:cxn>
                      <a:cxn ang="0">
                        <a:pos x="28" y="58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28" h="58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9"/>
                        </a:cubicBezTo>
                        <a:cubicBezTo>
                          <a:pt x="0" y="45"/>
                          <a:pt x="13" y="58"/>
                          <a:pt x="28" y="58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18"/>
                  <p:cNvSpPr/>
                  <p:nvPr/>
                </p:nvSpPr>
                <p:spPr bwMode="auto">
                  <a:xfrm>
                    <a:off x="1787525" y="3160713"/>
                    <a:ext cx="249238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7" y="312"/>
                      </a:cxn>
                      <a:cxn ang="0">
                        <a:pos x="69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7" h="312">
                        <a:moveTo>
                          <a:pt x="0" y="312"/>
                        </a:moveTo>
                        <a:lnTo>
                          <a:pt x="157" y="312"/>
                        </a:lnTo>
                        <a:lnTo>
                          <a:pt x="69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19"/>
                  <p:cNvSpPr/>
                  <p:nvPr/>
                </p:nvSpPr>
                <p:spPr bwMode="auto">
                  <a:xfrm>
                    <a:off x="1897063" y="3160713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147888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21"/>
                  <p:cNvSpPr/>
                  <p:nvPr/>
                </p:nvSpPr>
                <p:spPr bwMode="auto">
                  <a:xfrm>
                    <a:off x="2047875" y="3163888"/>
                    <a:ext cx="250825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8" y="312"/>
                      </a:cxn>
                      <a:cxn ang="0">
                        <a:pos x="70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8" h="312">
                        <a:moveTo>
                          <a:pt x="0" y="312"/>
                        </a:moveTo>
                        <a:lnTo>
                          <a:pt x="158" y="312"/>
                        </a:lnTo>
                        <a:lnTo>
                          <a:pt x="7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22"/>
                  <p:cNvSpPr/>
                  <p:nvPr/>
                </p:nvSpPr>
                <p:spPr bwMode="auto">
                  <a:xfrm>
                    <a:off x="2159000" y="3163888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3584575" y="3644900"/>
                    <a:ext cx="22225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8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3486150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9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4367213" y="3644900"/>
                    <a:ext cx="19050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0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4268788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3963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2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863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279650" y="3748088"/>
                    <a:ext cx="863600" cy="1619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30"/>
                  <p:cNvSpPr/>
                  <p:nvPr/>
                </p:nvSpPr>
                <p:spPr bwMode="auto">
                  <a:xfrm>
                    <a:off x="2139950" y="3238500"/>
                    <a:ext cx="1158875" cy="509588"/>
                  </a:xfrm>
                  <a:custGeom>
                    <a:avLst/>
                    <a:gdLst/>
                    <a:ahLst/>
                    <a:cxnLst>
                      <a:cxn ang="0">
                        <a:pos x="730" y="321"/>
                      </a:cxn>
                      <a:cxn ang="0">
                        <a:pos x="0" y="321"/>
                      </a:cxn>
                      <a:cxn ang="0">
                        <a:pos x="357" y="0"/>
                      </a:cxn>
                      <a:cxn ang="0">
                        <a:pos x="730" y="321"/>
                      </a:cxn>
                    </a:cxnLst>
                    <a:rect l="0" t="0" r="r" b="b"/>
                    <a:pathLst>
                      <a:path w="730" h="321">
                        <a:moveTo>
                          <a:pt x="730" y="321"/>
                        </a:moveTo>
                        <a:lnTo>
                          <a:pt x="0" y="321"/>
                        </a:lnTo>
                        <a:lnTo>
                          <a:pt x="357" y="0"/>
                        </a:lnTo>
                        <a:lnTo>
                          <a:pt x="730" y="32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228975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825875"/>
                    <a:ext cx="1430338" cy="190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867150"/>
                    <a:ext cx="1430338" cy="142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903663"/>
                    <a:ext cx="1430338" cy="63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3385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34559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5671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3709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38242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3911600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4022725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10686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4217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316413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4307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5450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2312988" y="3789363"/>
                    <a:ext cx="146050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643188" y="3836988"/>
                    <a:ext cx="150813" cy="730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2947988" y="3789363"/>
                    <a:ext cx="150813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150"/>
                  <p:cNvSpPr/>
                  <p:nvPr/>
                </p:nvSpPr>
                <p:spPr bwMode="auto">
                  <a:xfrm>
                    <a:off x="2720975" y="3252788"/>
                    <a:ext cx="57785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1" y="312"/>
                      </a:cxn>
                      <a:cxn ang="0">
                        <a:pos x="364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4" h="312">
                        <a:moveTo>
                          <a:pt x="0" y="0"/>
                        </a:moveTo>
                        <a:lnTo>
                          <a:pt x="181" y="312"/>
                        </a:lnTo>
                        <a:lnTo>
                          <a:pt x="364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51"/>
                  <p:cNvSpPr/>
                  <p:nvPr/>
                </p:nvSpPr>
                <p:spPr bwMode="auto">
                  <a:xfrm>
                    <a:off x="1100138" y="3784600"/>
                    <a:ext cx="388938" cy="100013"/>
                  </a:xfrm>
                  <a:custGeom>
                    <a:avLst/>
                    <a:gdLst/>
                    <a:ahLst/>
                    <a:cxnLst>
                      <a:cxn ang="0">
                        <a:pos x="0" y="26"/>
                      </a:cxn>
                      <a:cxn ang="0">
                        <a:pos x="2" y="19"/>
                      </a:cxn>
                      <a:cxn ang="0">
                        <a:pos x="15" y="17"/>
                      </a:cxn>
                      <a:cxn ang="0">
                        <a:pos x="15" y="16"/>
                      </a:cxn>
                      <a:cxn ang="0">
                        <a:pos x="63" y="8"/>
                      </a:cxn>
                      <a:cxn ang="0">
                        <a:pos x="103" y="2"/>
                      </a:cxn>
                      <a:cxn ang="0">
                        <a:pos x="50" y="22"/>
                      </a:cxn>
                      <a:cxn ang="0">
                        <a:pos x="0" y="26"/>
                      </a:cxn>
                    </a:cxnLst>
                    <a:rect l="0" t="0" r="r" b="b"/>
                    <a:pathLst>
                      <a:path w="106" h="27">
                        <a:moveTo>
                          <a:pt x="0" y="26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5" y="16"/>
                        </a:cubicBezTo>
                        <a:cubicBezTo>
                          <a:pt x="15" y="16"/>
                          <a:pt x="53" y="10"/>
                          <a:pt x="63" y="8"/>
                        </a:cubicBezTo>
                        <a:cubicBezTo>
                          <a:pt x="73" y="5"/>
                          <a:pt x="100" y="0"/>
                          <a:pt x="103" y="2"/>
                        </a:cubicBezTo>
                        <a:cubicBezTo>
                          <a:pt x="106" y="5"/>
                          <a:pt x="78" y="20"/>
                          <a:pt x="50" y="22"/>
                        </a:cubicBezTo>
                        <a:cubicBezTo>
                          <a:pt x="22" y="25"/>
                          <a:pt x="1" y="27"/>
                          <a:pt x="0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52"/>
                  <p:cNvSpPr/>
                  <p:nvPr/>
                </p:nvSpPr>
                <p:spPr bwMode="auto">
                  <a:xfrm>
                    <a:off x="1100138" y="3792538"/>
                    <a:ext cx="381000" cy="13970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3" y="30"/>
                      </a:cxn>
                      <a:cxn ang="0">
                        <a:pos x="4" y="29"/>
                      </a:cxn>
                      <a:cxn ang="0">
                        <a:pos x="5" y="34"/>
                      </a:cxn>
                      <a:cxn ang="0">
                        <a:pos x="93" y="22"/>
                      </a:cxn>
                      <a:cxn ang="0">
                        <a:pos x="103" y="0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104" h="38">
                        <a:moveTo>
                          <a:pt x="0" y="24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5" y="34"/>
                          <a:pt x="60" y="38"/>
                          <a:pt x="93" y="22"/>
                        </a:cubicBezTo>
                        <a:cubicBezTo>
                          <a:pt x="93" y="22"/>
                          <a:pt x="104" y="10"/>
                          <a:pt x="103" y="0"/>
                        </a:cubicBezTo>
                        <a:cubicBezTo>
                          <a:pt x="103" y="0"/>
                          <a:pt x="92" y="20"/>
                          <a:pt x="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53"/>
                  <p:cNvSpPr/>
                  <p:nvPr/>
                </p:nvSpPr>
                <p:spPr bwMode="auto">
                  <a:xfrm>
                    <a:off x="1069975" y="3311525"/>
                    <a:ext cx="360363" cy="514350"/>
                  </a:xfrm>
                  <a:custGeom>
                    <a:avLst/>
                    <a:gdLst/>
                    <a:ahLst/>
                    <a:cxnLst>
                      <a:cxn ang="0">
                        <a:pos x="222" y="277"/>
                      </a:cxn>
                      <a:cxn ang="0">
                        <a:pos x="218" y="249"/>
                      </a:cxn>
                      <a:cxn ang="0">
                        <a:pos x="218" y="249"/>
                      </a:cxn>
                      <a:cxn ang="0">
                        <a:pos x="211" y="219"/>
                      </a:cxn>
                      <a:cxn ang="0">
                        <a:pos x="204" y="191"/>
                      </a:cxn>
                      <a:cxn ang="0">
                        <a:pos x="204" y="191"/>
                      </a:cxn>
                      <a:cxn ang="0">
                        <a:pos x="199" y="161"/>
                      </a:cxn>
                      <a:cxn ang="0">
                        <a:pos x="199" y="159"/>
                      </a:cxn>
                      <a:cxn ang="0">
                        <a:pos x="178" y="128"/>
                      </a:cxn>
                      <a:cxn ang="0">
                        <a:pos x="178" y="128"/>
                      </a:cxn>
                      <a:cxn ang="0">
                        <a:pos x="155" y="93"/>
                      </a:cxn>
                      <a:cxn ang="0">
                        <a:pos x="155" y="93"/>
                      </a:cxn>
                      <a:cxn ang="0">
                        <a:pos x="132" y="61"/>
                      </a:cxn>
                      <a:cxn ang="0">
                        <a:pos x="132" y="58"/>
                      </a:cxn>
                      <a:cxn ang="0">
                        <a:pos x="111" y="26"/>
                      </a:cxn>
                      <a:cxn ang="0">
                        <a:pos x="95" y="0"/>
                      </a:cxn>
                      <a:cxn ang="0">
                        <a:pos x="88" y="19"/>
                      </a:cxn>
                      <a:cxn ang="0">
                        <a:pos x="81" y="44"/>
                      </a:cxn>
                      <a:cxn ang="0">
                        <a:pos x="81" y="44"/>
                      </a:cxn>
                      <a:cxn ang="0">
                        <a:pos x="74" y="68"/>
                      </a:cxn>
                      <a:cxn ang="0">
                        <a:pos x="74" y="70"/>
                      </a:cxn>
                      <a:cxn ang="0">
                        <a:pos x="67" y="93"/>
                      </a:cxn>
                      <a:cxn ang="0">
                        <a:pos x="67" y="96"/>
                      </a:cxn>
                      <a:cxn ang="0">
                        <a:pos x="60" y="119"/>
                      </a:cxn>
                      <a:cxn ang="0">
                        <a:pos x="53" y="145"/>
                      </a:cxn>
                      <a:cxn ang="0">
                        <a:pos x="51" y="145"/>
                      </a:cxn>
                      <a:cxn ang="0">
                        <a:pos x="44" y="170"/>
                      </a:cxn>
                      <a:cxn ang="0">
                        <a:pos x="37" y="193"/>
                      </a:cxn>
                      <a:cxn ang="0">
                        <a:pos x="37" y="196"/>
                      </a:cxn>
                      <a:cxn ang="0">
                        <a:pos x="30" y="219"/>
                      </a:cxn>
                      <a:cxn ang="0">
                        <a:pos x="23" y="245"/>
                      </a:cxn>
                      <a:cxn ang="0">
                        <a:pos x="23" y="245"/>
                      </a:cxn>
                      <a:cxn ang="0">
                        <a:pos x="16" y="270"/>
                      </a:cxn>
                      <a:cxn ang="0">
                        <a:pos x="14" y="270"/>
                      </a:cxn>
                      <a:cxn ang="0">
                        <a:pos x="7" y="296"/>
                      </a:cxn>
                      <a:cxn ang="0">
                        <a:pos x="7" y="296"/>
                      </a:cxn>
                      <a:cxn ang="0">
                        <a:pos x="0" y="322"/>
                      </a:cxn>
                      <a:cxn ang="0">
                        <a:pos x="0" y="324"/>
                      </a:cxn>
                      <a:cxn ang="0">
                        <a:pos x="7" y="322"/>
                      </a:cxn>
                      <a:cxn ang="0">
                        <a:pos x="67" y="315"/>
                      </a:cxn>
                      <a:cxn ang="0">
                        <a:pos x="69" y="315"/>
                      </a:cxn>
                      <a:cxn ang="0">
                        <a:pos x="130" y="305"/>
                      </a:cxn>
                      <a:cxn ang="0">
                        <a:pos x="132" y="305"/>
                      </a:cxn>
                      <a:cxn ang="0">
                        <a:pos x="195" y="298"/>
                      </a:cxn>
                      <a:cxn ang="0">
                        <a:pos x="197" y="298"/>
                      </a:cxn>
                      <a:cxn ang="0">
                        <a:pos x="227" y="294"/>
                      </a:cxn>
                      <a:cxn ang="0">
                        <a:pos x="222" y="277"/>
                      </a:cxn>
                    </a:cxnLst>
                    <a:rect l="0" t="0" r="r" b="b"/>
                    <a:pathLst>
                      <a:path w="227" h="324">
                        <a:moveTo>
                          <a:pt x="222" y="277"/>
                        </a:moveTo>
                        <a:lnTo>
                          <a:pt x="218" y="249"/>
                        </a:lnTo>
                        <a:lnTo>
                          <a:pt x="218" y="249"/>
                        </a:lnTo>
                        <a:lnTo>
                          <a:pt x="211" y="219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199" y="161"/>
                        </a:lnTo>
                        <a:lnTo>
                          <a:pt x="199" y="159"/>
                        </a:lnTo>
                        <a:lnTo>
                          <a:pt x="178" y="128"/>
                        </a:lnTo>
                        <a:lnTo>
                          <a:pt x="178" y="128"/>
                        </a:lnTo>
                        <a:lnTo>
                          <a:pt x="155" y="93"/>
                        </a:lnTo>
                        <a:lnTo>
                          <a:pt x="155" y="93"/>
                        </a:lnTo>
                        <a:lnTo>
                          <a:pt x="132" y="61"/>
                        </a:lnTo>
                        <a:lnTo>
                          <a:pt x="132" y="58"/>
                        </a:lnTo>
                        <a:lnTo>
                          <a:pt x="111" y="26"/>
                        </a:lnTo>
                        <a:lnTo>
                          <a:pt x="95" y="0"/>
                        </a:lnTo>
                        <a:lnTo>
                          <a:pt x="88" y="19"/>
                        </a:lnTo>
                        <a:lnTo>
                          <a:pt x="81" y="44"/>
                        </a:lnTo>
                        <a:lnTo>
                          <a:pt x="81" y="44"/>
                        </a:lnTo>
                        <a:lnTo>
                          <a:pt x="74" y="68"/>
                        </a:lnTo>
                        <a:lnTo>
                          <a:pt x="74" y="70"/>
                        </a:lnTo>
                        <a:lnTo>
                          <a:pt x="67" y="93"/>
                        </a:lnTo>
                        <a:lnTo>
                          <a:pt x="67" y="96"/>
                        </a:lnTo>
                        <a:lnTo>
                          <a:pt x="60" y="119"/>
                        </a:lnTo>
                        <a:lnTo>
                          <a:pt x="53" y="145"/>
                        </a:lnTo>
                        <a:lnTo>
                          <a:pt x="51" y="145"/>
                        </a:lnTo>
                        <a:lnTo>
                          <a:pt x="44" y="170"/>
                        </a:lnTo>
                        <a:lnTo>
                          <a:pt x="37" y="193"/>
                        </a:lnTo>
                        <a:lnTo>
                          <a:pt x="37" y="196"/>
                        </a:lnTo>
                        <a:lnTo>
                          <a:pt x="30" y="219"/>
                        </a:lnTo>
                        <a:lnTo>
                          <a:pt x="23" y="245"/>
                        </a:lnTo>
                        <a:lnTo>
                          <a:pt x="23" y="245"/>
                        </a:lnTo>
                        <a:lnTo>
                          <a:pt x="16" y="270"/>
                        </a:lnTo>
                        <a:lnTo>
                          <a:pt x="14" y="270"/>
                        </a:lnTo>
                        <a:lnTo>
                          <a:pt x="7" y="296"/>
                        </a:lnTo>
                        <a:lnTo>
                          <a:pt x="7" y="296"/>
                        </a:lnTo>
                        <a:lnTo>
                          <a:pt x="0" y="322"/>
                        </a:lnTo>
                        <a:lnTo>
                          <a:pt x="0" y="324"/>
                        </a:lnTo>
                        <a:lnTo>
                          <a:pt x="7" y="322"/>
                        </a:lnTo>
                        <a:lnTo>
                          <a:pt x="67" y="315"/>
                        </a:lnTo>
                        <a:lnTo>
                          <a:pt x="69" y="315"/>
                        </a:lnTo>
                        <a:lnTo>
                          <a:pt x="130" y="305"/>
                        </a:lnTo>
                        <a:lnTo>
                          <a:pt x="132" y="305"/>
                        </a:lnTo>
                        <a:lnTo>
                          <a:pt x="195" y="298"/>
                        </a:lnTo>
                        <a:lnTo>
                          <a:pt x="197" y="298"/>
                        </a:lnTo>
                        <a:lnTo>
                          <a:pt x="227" y="294"/>
                        </a:lnTo>
                        <a:lnTo>
                          <a:pt x="222" y="27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54"/>
                  <p:cNvSpPr/>
                  <p:nvPr/>
                </p:nvSpPr>
                <p:spPr bwMode="auto">
                  <a:xfrm>
                    <a:off x="1360488" y="3375025"/>
                    <a:ext cx="84138" cy="420688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21" y="114"/>
                      </a:cxn>
                      <a:cxn ang="0">
                        <a:pos x="23" y="113"/>
                      </a:cxn>
                      <a:cxn ang="0">
                        <a:pos x="1" y="1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23" h="114">
                        <a:moveTo>
                          <a:pt x="0" y="2"/>
                        </a:moveTo>
                        <a:cubicBezTo>
                          <a:pt x="21" y="114"/>
                          <a:pt x="21" y="114"/>
                          <a:pt x="21" y="114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3" y="113"/>
                          <a:pt x="6" y="13"/>
                          <a:pt x="1" y="1"/>
                        </a:cubicBezTo>
                        <a:cubicBezTo>
                          <a:pt x="1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55"/>
                  <p:cNvSpPr/>
                  <p:nvPr/>
                </p:nvSpPr>
                <p:spPr bwMode="auto">
                  <a:xfrm>
                    <a:off x="1220788" y="3311525"/>
                    <a:ext cx="179388" cy="288925"/>
                  </a:xfrm>
                  <a:custGeom>
                    <a:avLst/>
                    <a:gdLst/>
                    <a:ahLst/>
                    <a:cxnLst>
                      <a:cxn ang="0">
                        <a:pos x="49" y="78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47" y="69"/>
                      </a:cxn>
                      <a:cxn ang="0">
                        <a:pos x="49" y="78"/>
                      </a:cxn>
                    </a:cxnLst>
                    <a:rect l="0" t="0" r="r" b="b"/>
                    <a:pathLst>
                      <a:path w="49" h="78">
                        <a:moveTo>
                          <a:pt x="49" y="78"/>
                        </a:moveTo>
                        <a:cubicBezTo>
                          <a:pt x="49" y="78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47" y="69"/>
                          <a:pt x="47" y="69"/>
                        </a:cubicBezTo>
                        <a:lnTo>
                          <a:pt x="49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56"/>
                  <p:cNvSpPr/>
                  <p:nvPr/>
                </p:nvSpPr>
                <p:spPr bwMode="auto">
                  <a:xfrm>
                    <a:off x="1058863" y="3778250"/>
                    <a:ext cx="374650" cy="55563"/>
                  </a:xfrm>
                  <a:custGeom>
                    <a:avLst/>
                    <a:gdLst/>
                    <a:ahLst/>
                    <a:cxnLst>
                      <a:cxn ang="0">
                        <a:pos x="102" y="1"/>
                      </a:cxn>
                      <a:cxn ang="0">
                        <a:pos x="1" y="14"/>
                      </a:cxn>
                      <a:cxn ang="0">
                        <a:pos x="1" y="13"/>
                      </a:cxn>
                      <a:cxn ang="0">
                        <a:pos x="102" y="0"/>
                      </a:cxn>
                      <a:cxn ang="0">
                        <a:pos x="102" y="1"/>
                      </a:cxn>
                    </a:cxnLst>
                    <a:rect l="0" t="0" r="r" b="b"/>
                    <a:pathLst>
                      <a:path w="102" h="15">
                        <a:moveTo>
                          <a:pt x="102" y="1"/>
                        </a:moveTo>
                        <a:cubicBezTo>
                          <a:pt x="102" y="1"/>
                          <a:pt x="2" y="15"/>
                          <a:pt x="1" y="14"/>
                        </a:cubicBezTo>
                        <a:cubicBezTo>
                          <a:pt x="0" y="14"/>
                          <a:pt x="0" y="13"/>
                          <a:pt x="1" y="13"/>
                        </a:cubicBezTo>
                        <a:cubicBezTo>
                          <a:pt x="2" y="13"/>
                          <a:pt x="102" y="0"/>
                          <a:pt x="102" y="0"/>
                        </a:cubicBezTo>
                        <a:lnTo>
                          <a:pt x="102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57"/>
                  <p:cNvSpPr/>
                  <p:nvPr/>
                </p:nvSpPr>
                <p:spPr bwMode="auto">
                  <a:xfrm>
                    <a:off x="323850" y="3792538"/>
                    <a:ext cx="304800" cy="63500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" y="11"/>
                      </a:cxn>
                      <a:cxn ang="0">
                        <a:pos x="12" y="10"/>
                      </a:cxn>
                      <a:cxn ang="0">
                        <a:pos x="11" y="9"/>
                      </a:cxn>
                      <a:cxn ang="0">
                        <a:pos x="49" y="5"/>
                      </a:cxn>
                      <a:cxn ang="0">
                        <a:pos x="81" y="2"/>
                      </a:cxn>
                      <a:cxn ang="0">
                        <a:pos x="39" y="15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83" h="17">
                        <a:moveTo>
                          <a:pt x="0" y="16"/>
                        </a:move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1" y="9"/>
                          <a:pt x="11" y="9"/>
                          <a:pt x="11" y="9"/>
                        </a:cubicBezTo>
                        <a:cubicBezTo>
                          <a:pt x="11" y="9"/>
                          <a:pt x="42" y="6"/>
                          <a:pt x="49" y="5"/>
                        </a:cubicBezTo>
                        <a:cubicBezTo>
                          <a:pt x="57" y="3"/>
                          <a:pt x="79" y="0"/>
                          <a:pt x="81" y="2"/>
                        </a:cubicBezTo>
                        <a:cubicBezTo>
                          <a:pt x="83" y="4"/>
                          <a:pt x="61" y="14"/>
                          <a:pt x="39" y="15"/>
                        </a:cubicBezTo>
                        <a:cubicBezTo>
                          <a:pt x="17" y="16"/>
                          <a:pt x="0" y="17"/>
                          <a:pt x="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58"/>
                  <p:cNvSpPr/>
                  <p:nvPr/>
                </p:nvSpPr>
                <p:spPr bwMode="auto">
                  <a:xfrm>
                    <a:off x="323850" y="3800475"/>
                    <a:ext cx="296863" cy="103188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2" y="19"/>
                      </a:cxn>
                      <a:cxn ang="0">
                        <a:pos x="3" y="18"/>
                      </a:cxn>
                      <a:cxn ang="0">
                        <a:pos x="4" y="23"/>
                      </a:cxn>
                      <a:cxn ang="0">
                        <a:pos x="72" y="16"/>
                      </a:cxn>
                      <a:cxn ang="0">
                        <a:pos x="81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81" h="28">
                        <a:moveTo>
                          <a:pt x="0" y="14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4" y="23"/>
                          <a:pt x="4" y="23"/>
                          <a:pt x="4" y="23"/>
                        </a:cubicBezTo>
                        <a:cubicBezTo>
                          <a:pt x="4" y="23"/>
                          <a:pt x="46" y="28"/>
                          <a:pt x="72" y="16"/>
                        </a:cubicBezTo>
                        <a:cubicBezTo>
                          <a:pt x="72" y="16"/>
                          <a:pt x="81" y="8"/>
                          <a:pt x="81" y="0"/>
                        </a:cubicBezTo>
                        <a:cubicBezTo>
                          <a:pt x="81" y="0"/>
                          <a:pt x="72" y="14"/>
                          <a:pt x="0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59"/>
                  <p:cNvSpPr/>
                  <p:nvPr/>
                </p:nvSpPr>
                <p:spPr bwMode="auto">
                  <a:xfrm>
                    <a:off x="301625" y="3414713"/>
                    <a:ext cx="279400" cy="392113"/>
                  </a:xfrm>
                  <a:custGeom>
                    <a:avLst/>
                    <a:gdLst/>
                    <a:ahLst/>
                    <a:cxnLst>
                      <a:cxn ang="0">
                        <a:pos x="174" y="222"/>
                      </a:cxn>
                      <a:cxn ang="0">
                        <a:pos x="171" y="198"/>
                      </a:cxn>
                      <a:cxn ang="0">
                        <a:pos x="171" y="198"/>
                      </a:cxn>
                      <a:cxn ang="0">
                        <a:pos x="167" y="175"/>
                      </a:cxn>
                      <a:cxn ang="0">
                        <a:pos x="164" y="154"/>
                      </a:cxn>
                      <a:cxn ang="0">
                        <a:pos x="164" y="152"/>
                      </a:cxn>
                      <a:cxn ang="0">
                        <a:pos x="160" y="131"/>
                      </a:cxn>
                      <a:cxn ang="0">
                        <a:pos x="160" y="128"/>
                      </a:cxn>
                      <a:cxn ang="0">
                        <a:pos x="146" y="103"/>
                      </a:cxn>
                      <a:cxn ang="0">
                        <a:pos x="146" y="103"/>
                      </a:cxn>
                      <a:cxn ang="0">
                        <a:pos x="130" y="75"/>
                      </a:cxn>
                      <a:cxn ang="0">
                        <a:pos x="130" y="75"/>
                      </a:cxn>
                      <a:cxn ang="0">
                        <a:pos x="113" y="49"/>
                      </a:cxn>
                      <a:cxn ang="0">
                        <a:pos x="113" y="47"/>
                      </a:cxn>
                      <a:cxn ang="0">
                        <a:pos x="97" y="21"/>
                      </a:cxn>
                      <a:cxn ang="0">
                        <a:pos x="86" y="0"/>
                      </a:cxn>
                      <a:cxn ang="0">
                        <a:pos x="81" y="14"/>
                      </a:cxn>
                      <a:cxn ang="0">
                        <a:pos x="74" y="33"/>
                      </a:cxn>
                      <a:cxn ang="0">
                        <a:pos x="74" y="35"/>
                      </a:cxn>
                      <a:cxn ang="0">
                        <a:pos x="67" y="54"/>
                      </a:cxn>
                      <a:cxn ang="0">
                        <a:pos x="67" y="54"/>
                      </a:cxn>
                      <a:cxn ang="0">
                        <a:pos x="60" y="73"/>
                      </a:cxn>
                      <a:cxn ang="0">
                        <a:pos x="60" y="73"/>
                      </a:cxn>
                      <a:cxn ang="0">
                        <a:pos x="53" y="91"/>
                      </a:cxn>
                      <a:cxn ang="0">
                        <a:pos x="46" y="110"/>
                      </a:cxn>
                      <a:cxn ang="0">
                        <a:pos x="46" y="112"/>
                      </a:cxn>
                      <a:cxn ang="0">
                        <a:pos x="39" y="131"/>
                      </a:cxn>
                      <a:cxn ang="0">
                        <a:pos x="35" y="149"/>
                      </a:cxn>
                      <a:cxn ang="0">
                        <a:pos x="35" y="149"/>
                      </a:cxn>
                      <a:cxn ang="0">
                        <a:pos x="28" y="168"/>
                      </a:cxn>
                      <a:cxn ang="0">
                        <a:pos x="21" y="187"/>
                      </a:cxn>
                      <a:cxn ang="0">
                        <a:pos x="21" y="189"/>
                      </a:cxn>
                      <a:cxn ang="0">
                        <a:pos x="14" y="208"/>
                      </a:cxn>
                      <a:cxn ang="0">
                        <a:pos x="14" y="208"/>
                      </a:cxn>
                      <a:cxn ang="0">
                        <a:pos x="7" y="226"/>
                      </a:cxn>
                      <a:cxn ang="0">
                        <a:pos x="7" y="226"/>
                      </a:cxn>
                      <a:cxn ang="0">
                        <a:pos x="0" y="245"/>
                      </a:cxn>
                      <a:cxn ang="0">
                        <a:pos x="0" y="247"/>
                      </a:cxn>
                      <a:cxn ang="0">
                        <a:pos x="5" y="247"/>
                      </a:cxn>
                      <a:cxn ang="0">
                        <a:pos x="53" y="243"/>
                      </a:cxn>
                      <a:cxn ang="0">
                        <a:pos x="56" y="243"/>
                      </a:cxn>
                      <a:cxn ang="0">
                        <a:pos x="102" y="238"/>
                      </a:cxn>
                      <a:cxn ang="0">
                        <a:pos x="104" y="238"/>
                      </a:cxn>
                      <a:cxn ang="0">
                        <a:pos x="153" y="236"/>
                      </a:cxn>
                      <a:cxn ang="0">
                        <a:pos x="153" y="236"/>
                      </a:cxn>
                      <a:cxn ang="0">
                        <a:pos x="176" y="233"/>
                      </a:cxn>
                      <a:cxn ang="0">
                        <a:pos x="174" y="222"/>
                      </a:cxn>
                    </a:cxnLst>
                    <a:rect l="0" t="0" r="r" b="b"/>
                    <a:pathLst>
                      <a:path w="176" h="247">
                        <a:moveTo>
                          <a:pt x="174" y="222"/>
                        </a:moveTo>
                        <a:lnTo>
                          <a:pt x="171" y="198"/>
                        </a:lnTo>
                        <a:lnTo>
                          <a:pt x="171" y="198"/>
                        </a:lnTo>
                        <a:lnTo>
                          <a:pt x="167" y="175"/>
                        </a:lnTo>
                        <a:lnTo>
                          <a:pt x="164" y="154"/>
                        </a:lnTo>
                        <a:lnTo>
                          <a:pt x="164" y="152"/>
                        </a:lnTo>
                        <a:lnTo>
                          <a:pt x="160" y="131"/>
                        </a:lnTo>
                        <a:lnTo>
                          <a:pt x="160" y="128"/>
                        </a:lnTo>
                        <a:lnTo>
                          <a:pt x="146" y="103"/>
                        </a:lnTo>
                        <a:lnTo>
                          <a:pt x="146" y="103"/>
                        </a:lnTo>
                        <a:lnTo>
                          <a:pt x="130" y="75"/>
                        </a:lnTo>
                        <a:lnTo>
                          <a:pt x="130" y="75"/>
                        </a:lnTo>
                        <a:lnTo>
                          <a:pt x="113" y="49"/>
                        </a:lnTo>
                        <a:lnTo>
                          <a:pt x="113" y="47"/>
                        </a:lnTo>
                        <a:lnTo>
                          <a:pt x="97" y="21"/>
                        </a:lnTo>
                        <a:lnTo>
                          <a:pt x="86" y="0"/>
                        </a:lnTo>
                        <a:lnTo>
                          <a:pt x="81" y="14"/>
                        </a:lnTo>
                        <a:lnTo>
                          <a:pt x="74" y="33"/>
                        </a:lnTo>
                        <a:lnTo>
                          <a:pt x="74" y="35"/>
                        </a:lnTo>
                        <a:lnTo>
                          <a:pt x="67" y="54"/>
                        </a:lnTo>
                        <a:lnTo>
                          <a:pt x="67" y="54"/>
                        </a:lnTo>
                        <a:lnTo>
                          <a:pt x="60" y="73"/>
                        </a:lnTo>
                        <a:lnTo>
                          <a:pt x="60" y="73"/>
                        </a:lnTo>
                        <a:lnTo>
                          <a:pt x="53" y="91"/>
                        </a:lnTo>
                        <a:lnTo>
                          <a:pt x="46" y="110"/>
                        </a:lnTo>
                        <a:lnTo>
                          <a:pt x="46" y="112"/>
                        </a:lnTo>
                        <a:lnTo>
                          <a:pt x="39" y="131"/>
                        </a:lnTo>
                        <a:lnTo>
                          <a:pt x="35" y="149"/>
                        </a:lnTo>
                        <a:lnTo>
                          <a:pt x="35" y="149"/>
                        </a:lnTo>
                        <a:lnTo>
                          <a:pt x="28" y="168"/>
                        </a:lnTo>
                        <a:lnTo>
                          <a:pt x="21" y="187"/>
                        </a:lnTo>
                        <a:lnTo>
                          <a:pt x="21" y="189"/>
                        </a:lnTo>
                        <a:lnTo>
                          <a:pt x="14" y="208"/>
                        </a:lnTo>
                        <a:lnTo>
                          <a:pt x="14" y="208"/>
                        </a:lnTo>
                        <a:lnTo>
                          <a:pt x="7" y="226"/>
                        </a:lnTo>
                        <a:lnTo>
                          <a:pt x="7" y="226"/>
                        </a:lnTo>
                        <a:lnTo>
                          <a:pt x="0" y="245"/>
                        </a:lnTo>
                        <a:lnTo>
                          <a:pt x="0" y="247"/>
                        </a:lnTo>
                        <a:lnTo>
                          <a:pt x="5" y="247"/>
                        </a:lnTo>
                        <a:lnTo>
                          <a:pt x="53" y="243"/>
                        </a:lnTo>
                        <a:lnTo>
                          <a:pt x="56" y="243"/>
                        </a:lnTo>
                        <a:lnTo>
                          <a:pt x="102" y="238"/>
                        </a:lnTo>
                        <a:lnTo>
                          <a:pt x="104" y="238"/>
                        </a:lnTo>
                        <a:lnTo>
                          <a:pt x="153" y="236"/>
                        </a:lnTo>
                        <a:lnTo>
                          <a:pt x="153" y="236"/>
                        </a:lnTo>
                        <a:lnTo>
                          <a:pt x="176" y="233"/>
                        </a:lnTo>
                        <a:lnTo>
                          <a:pt x="174" y="2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60"/>
                  <p:cNvSpPr/>
                  <p:nvPr/>
                </p:nvSpPr>
                <p:spPr bwMode="auto">
                  <a:xfrm>
                    <a:off x="539750" y="3467100"/>
                    <a:ext cx="55563" cy="333375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13" y="90"/>
                      </a:cxn>
                      <a:cxn ang="0">
                        <a:pos x="15" y="89"/>
                      </a:cxn>
                      <a:cxn ang="0">
                        <a:pos x="2" y="2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15" h="90">
                        <a:moveTo>
                          <a:pt x="0" y="2"/>
                        </a:move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5" y="89"/>
                          <a:pt x="15" y="89"/>
                          <a:pt x="15" y="89"/>
                        </a:cubicBezTo>
                        <a:cubicBezTo>
                          <a:pt x="15" y="89"/>
                          <a:pt x="5" y="11"/>
                          <a:pt x="2" y="2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61"/>
                  <p:cNvSpPr/>
                  <p:nvPr/>
                </p:nvSpPr>
                <p:spPr bwMode="auto">
                  <a:xfrm>
                    <a:off x="438150" y="3414713"/>
                    <a:ext cx="128588" cy="230188"/>
                  </a:xfrm>
                  <a:custGeom>
                    <a:avLst/>
                    <a:gdLst/>
                    <a:ahLst/>
                    <a:cxnLst>
                      <a:cxn ang="0">
                        <a:pos x="35" y="6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55"/>
                      </a:cxn>
                      <a:cxn ang="0">
                        <a:pos x="35" y="62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cubicBezTo>
                          <a:pt x="35" y="62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4" y="55"/>
                          <a:pt x="34" y="55"/>
                        </a:cubicBezTo>
                        <a:lnTo>
                          <a:pt x="35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62"/>
                  <p:cNvSpPr/>
                  <p:nvPr/>
                </p:nvSpPr>
                <p:spPr bwMode="auto">
                  <a:xfrm>
                    <a:off x="293688" y="3784600"/>
                    <a:ext cx="295275" cy="30163"/>
                  </a:xfrm>
                  <a:custGeom>
                    <a:avLst/>
                    <a:gdLst/>
                    <a:ahLst/>
                    <a:cxnLst>
                      <a:cxn ang="0">
                        <a:pos x="80" y="1"/>
                      </a:cxn>
                      <a:cxn ang="0">
                        <a:pos x="0" y="7"/>
                      </a:cxn>
                      <a:cxn ang="0">
                        <a:pos x="1" y="6"/>
                      </a:cxn>
                      <a:cxn ang="0">
                        <a:pos x="80" y="0"/>
                      </a:cxn>
                      <a:cxn ang="0">
                        <a:pos x="80" y="1"/>
                      </a:cxn>
                    </a:cxnLst>
                    <a:rect l="0" t="0" r="r" b="b"/>
                    <a:pathLst>
                      <a:path w="80" h="8">
                        <a:moveTo>
                          <a:pt x="80" y="1"/>
                        </a:moveTo>
                        <a:cubicBezTo>
                          <a:pt x="80" y="1"/>
                          <a:pt x="1" y="8"/>
                          <a:pt x="0" y="7"/>
                        </a:cubicBezTo>
                        <a:cubicBezTo>
                          <a:pt x="0" y="7"/>
                          <a:pt x="0" y="7"/>
                          <a:pt x="1" y="6"/>
                        </a:cubicBezTo>
                        <a:cubicBezTo>
                          <a:pt x="1" y="6"/>
                          <a:pt x="80" y="0"/>
                          <a:pt x="80" y="0"/>
                        </a:cubicBezTo>
                        <a:lnTo>
                          <a:pt x="80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63"/>
                  <p:cNvSpPr/>
                  <p:nvPr/>
                </p:nvSpPr>
                <p:spPr bwMode="auto">
                  <a:xfrm>
                    <a:off x="19050" y="3850796"/>
                    <a:ext cx="2201863" cy="92075"/>
                  </a:xfrm>
                  <a:custGeom>
                    <a:avLst/>
                    <a:gdLst/>
                    <a:ahLst/>
                    <a:cxnLst>
                      <a:cxn ang="0">
                        <a:pos x="599" y="7"/>
                      </a:cxn>
                      <a:cxn ang="0">
                        <a:pos x="579" y="0"/>
                      </a:cxn>
                      <a:cxn ang="0">
                        <a:pos x="549" y="9"/>
                      </a:cxn>
                      <a:cxn ang="0">
                        <a:pos x="519" y="0"/>
                      </a:cxn>
                      <a:cxn ang="0">
                        <a:pos x="489" y="9"/>
                      </a:cxn>
                      <a:cxn ang="0">
                        <a:pos x="459" y="0"/>
                      </a:cxn>
                      <a:cxn ang="0">
                        <a:pos x="429" y="9"/>
                      </a:cxn>
                      <a:cxn ang="0">
                        <a:pos x="399" y="0"/>
                      </a:cxn>
                      <a:cxn ang="0">
                        <a:pos x="368" y="9"/>
                      </a:cxn>
                      <a:cxn ang="0">
                        <a:pos x="338" y="0"/>
                      </a:cxn>
                      <a:cxn ang="0">
                        <a:pos x="308" y="9"/>
                      </a:cxn>
                      <a:cxn ang="0">
                        <a:pos x="278" y="0"/>
                      </a:cxn>
                      <a:cxn ang="0">
                        <a:pos x="248" y="9"/>
                      </a:cxn>
                      <a:cxn ang="0">
                        <a:pos x="218" y="0"/>
                      </a:cxn>
                      <a:cxn ang="0">
                        <a:pos x="188" y="9"/>
                      </a:cxn>
                      <a:cxn ang="0">
                        <a:pos x="158" y="0"/>
                      </a:cxn>
                      <a:cxn ang="0">
                        <a:pos x="128" y="9"/>
                      </a:cxn>
                      <a:cxn ang="0">
                        <a:pos x="98" y="0"/>
                      </a:cxn>
                      <a:cxn ang="0">
                        <a:pos x="68" y="9"/>
                      </a:cxn>
                      <a:cxn ang="0">
                        <a:pos x="38" y="0"/>
                      </a:cxn>
                      <a:cxn ang="0">
                        <a:pos x="8" y="9"/>
                      </a:cxn>
                      <a:cxn ang="0">
                        <a:pos x="0" y="8"/>
                      </a:cxn>
                      <a:cxn ang="0">
                        <a:pos x="0" y="24"/>
                      </a:cxn>
                      <a:cxn ang="0">
                        <a:pos x="8" y="25"/>
                      </a:cxn>
                      <a:cxn ang="0">
                        <a:pos x="38" y="15"/>
                      </a:cxn>
                      <a:cxn ang="0">
                        <a:pos x="68" y="25"/>
                      </a:cxn>
                      <a:cxn ang="0">
                        <a:pos x="98" y="15"/>
                      </a:cxn>
                      <a:cxn ang="0">
                        <a:pos x="128" y="25"/>
                      </a:cxn>
                      <a:cxn ang="0">
                        <a:pos x="158" y="15"/>
                      </a:cxn>
                      <a:cxn ang="0">
                        <a:pos x="188" y="25"/>
                      </a:cxn>
                      <a:cxn ang="0">
                        <a:pos x="218" y="15"/>
                      </a:cxn>
                      <a:cxn ang="0">
                        <a:pos x="248" y="25"/>
                      </a:cxn>
                      <a:cxn ang="0">
                        <a:pos x="278" y="15"/>
                      </a:cxn>
                      <a:cxn ang="0">
                        <a:pos x="308" y="25"/>
                      </a:cxn>
                      <a:cxn ang="0">
                        <a:pos x="338" y="15"/>
                      </a:cxn>
                      <a:cxn ang="0">
                        <a:pos x="369" y="25"/>
                      </a:cxn>
                      <a:cxn ang="0">
                        <a:pos x="399" y="15"/>
                      </a:cxn>
                      <a:cxn ang="0">
                        <a:pos x="429" y="25"/>
                      </a:cxn>
                      <a:cxn ang="0">
                        <a:pos x="459" y="15"/>
                      </a:cxn>
                      <a:cxn ang="0">
                        <a:pos x="489" y="25"/>
                      </a:cxn>
                      <a:cxn ang="0">
                        <a:pos x="519" y="15"/>
                      </a:cxn>
                      <a:cxn ang="0">
                        <a:pos x="549" y="25"/>
                      </a:cxn>
                      <a:cxn ang="0">
                        <a:pos x="579" y="15"/>
                      </a:cxn>
                      <a:cxn ang="0">
                        <a:pos x="599" y="23"/>
                      </a:cxn>
                      <a:cxn ang="0">
                        <a:pos x="599" y="7"/>
                      </a:cxn>
                    </a:cxnLst>
                    <a:rect l="0" t="0" r="r" b="b"/>
                    <a:pathLst>
                      <a:path w="599" h="25">
                        <a:moveTo>
                          <a:pt x="599" y="7"/>
                        </a:moveTo>
                        <a:cubicBezTo>
                          <a:pt x="593" y="4"/>
                          <a:pt x="590" y="0"/>
                          <a:pt x="579" y="0"/>
                        </a:cubicBezTo>
                        <a:cubicBezTo>
                          <a:pt x="564" y="0"/>
                          <a:pt x="564" y="9"/>
                          <a:pt x="549" y="9"/>
                        </a:cubicBezTo>
                        <a:cubicBezTo>
                          <a:pt x="534" y="9"/>
                          <a:pt x="534" y="0"/>
                          <a:pt x="519" y="0"/>
                        </a:cubicBezTo>
                        <a:cubicBezTo>
                          <a:pt x="504" y="0"/>
                          <a:pt x="504" y="9"/>
                          <a:pt x="489" y="9"/>
                        </a:cubicBezTo>
                        <a:cubicBezTo>
                          <a:pt x="474" y="9"/>
                          <a:pt x="474" y="0"/>
                          <a:pt x="459" y="0"/>
                        </a:cubicBezTo>
                        <a:cubicBezTo>
                          <a:pt x="444" y="0"/>
                          <a:pt x="444" y="9"/>
                          <a:pt x="429" y="9"/>
                        </a:cubicBezTo>
                        <a:cubicBezTo>
                          <a:pt x="414" y="9"/>
                          <a:pt x="414" y="0"/>
                          <a:pt x="399" y="0"/>
                        </a:cubicBezTo>
                        <a:cubicBezTo>
                          <a:pt x="384" y="0"/>
                          <a:pt x="384" y="9"/>
                          <a:pt x="368" y="9"/>
                        </a:cubicBezTo>
                        <a:cubicBezTo>
                          <a:pt x="353" y="9"/>
                          <a:pt x="353" y="0"/>
                          <a:pt x="338" y="0"/>
                        </a:cubicBezTo>
                        <a:cubicBezTo>
                          <a:pt x="323" y="0"/>
                          <a:pt x="323" y="9"/>
                          <a:pt x="308" y="9"/>
                        </a:cubicBezTo>
                        <a:cubicBezTo>
                          <a:pt x="293" y="9"/>
                          <a:pt x="293" y="0"/>
                          <a:pt x="278" y="0"/>
                        </a:cubicBezTo>
                        <a:cubicBezTo>
                          <a:pt x="263" y="0"/>
                          <a:pt x="263" y="9"/>
                          <a:pt x="248" y="9"/>
                        </a:cubicBezTo>
                        <a:cubicBezTo>
                          <a:pt x="233" y="9"/>
                          <a:pt x="233" y="0"/>
                          <a:pt x="218" y="0"/>
                        </a:cubicBezTo>
                        <a:cubicBezTo>
                          <a:pt x="203" y="0"/>
                          <a:pt x="203" y="9"/>
                          <a:pt x="188" y="9"/>
                        </a:cubicBezTo>
                        <a:cubicBezTo>
                          <a:pt x="173" y="9"/>
                          <a:pt x="173" y="0"/>
                          <a:pt x="158" y="0"/>
                        </a:cubicBezTo>
                        <a:cubicBezTo>
                          <a:pt x="143" y="0"/>
                          <a:pt x="143" y="9"/>
                          <a:pt x="128" y="9"/>
                        </a:cubicBezTo>
                        <a:cubicBezTo>
                          <a:pt x="113" y="9"/>
                          <a:pt x="113" y="0"/>
                          <a:pt x="98" y="0"/>
                        </a:cubicBezTo>
                        <a:cubicBezTo>
                          <a:pt x="83" y="0"/>
                          <a:pt x="83" y="9"/>
                          <a:pt x="68" y="9"/>
                        </a:cubicBezTo>
                        <a:cubicBezTo>
                          <a:pt x="53" y="9"/>
                          <a:pt x="53" y="0"/>
                          <a:pt x="38" y="0"/>
                        </a:cubicBezTo>
                        <a:cubicBezTo>
                          <a:pt x="23" y="0"/>
                          <a:pt x="23" y="9"/>
                          <a:pt x="8" y="9"/>
                        </a:cubicBezTo>
                        <a:cubicBezTo>
                          <a:pt x="4" y="9"/>
                          <a:pt x="2" y="9"/>
                          <a:pt x="0" y="8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2" y="24"/>
                          <a:pt x="4" y="25"/>
                          <a:pt x="8" y="25"/>
                        </a:cubicBezTo>
                        <a:cubicBezTo>
                          <a:pt x="23" y="25"/>
                          <a:pt x="23" y="15"/>
                          <a:pt x="38" y="15"/>
                        </a:cubicBezTo>
                        <a:cubicBezTo>
                          <a:pt x="53" y="15"/>
                          <a:pt x="53" y="25"/>
                          <a:pt x="68" y="25"/>
                        </a:cubicBezTo>
                        <a:cubicBezTo>
                          <a:pt x="83" y="25"/>
                          <a:pt x="83" y="15"/>
                          <a:pt x="98" y="15"/>
                        </a:cubicBezTo>
                        <a:cubicBezTo>
                          <a:pt x="113" y="15"/>
                          <a:pt x="113" y="25"/>
                          <a:pt x="128" y="25"/>
                        </a:cubicBezTo>
                        <a:cubicBezTo>
                          <a:pt x="143" y="25"/>
                          <a:pt x="143" y="15"/>
                          <a:pt x="158" y="15"/>
                        </a:cubicBezTo>
                        <a:cubicBezTo>
                          <a:pt x="173" y="15"/>
                          <a:pt x="173" y="25"/>
                          <a:pt x="188" y="25"/>
                        </a:cubicBezTo>
                        <a:cubicBezTo>
                          <a:pt x="203" y="25"/>
                          <a:pt x="203" y="15"/>
                          <a:pt x="218" y="15"/>
                        </a:cubicBezTo>
                        <a:cubicBezTo>
                          <a:pt x="233" y="15"/>
                          <a:pt x="233" y="25"/>
                          <a:pt x="248" y="25"/>
                        </a:cubicBezTo>
                        <a:cubicBezTo>
                          <a:pt x="263" y="25"/>
                          <a:pt x="263" y="15"/>
                          <a:pt x="278" y="15"/>
                        </a:cubicBezTo>
                        <a:cubicBezTo>
                          <a:pt x="293" y="15"/>
                          <a:pt x="293" y="25"/>
                          <a:pt x="308" y="25"/>
                        </a:cubicBezTo>
                        <a:cubicBezTo>
                          <a:pt x="323" y="25"/>
                          <a:pt x="323" y="15"/>
                          <a:pt x="338" y="15"/>
                        </a:cubicBezTo>
                        <a:cubicBezTo>
                          <a:pt x="353" y="15"/>
                          <a:pt x="353" y="25"/>
                          <a:pt x="369" y="25"/>
                        </a:cubicBezTo>
                        <a:cubicBezTo>
                          <a:pt x="384" y="25"/>
                          <a:pt x="384" y="15"/>
                          <a:pt x="399" y="15"/>
                        </a:cubicBezTo>
                        <a:cubicBezTo>
                          <a:pt x="414" y="15"/>
                          <a:pt x="414" y="25"/>
                          <a:pt x="429" y="25"/>
                        </a:cubicBezTo>
                        <a:cubicBezTo>
                          <a:pt x="444" y="25"/>
                          <a:pt x="444" y="15"/>
                          <a:pt x="459" y="15"/>
                        </a:cubicBezTo>
                        <a:cubicBezTo>
                          <a:pt x="474" y="15"/>
                          <a:pt x="474" y="25"/>
                          <a:pt x="489" y="25"/>
                        </a:cubicBezTo>
                        <a:cubicBezTo>
                          <a:pt x="504" y="25"/>
                          <a:pt x="504" y="15"/>
                          <a:pt x="519" y="15"/>
                        </a:cubicBezTo>
                        <a:cubicBezTo>
                          <a:pt x="534" y="15"/>
                          <a:pt x="534" y="25"/>
                          <a:pt x="549" y="25"/>
                        </a:cubicBezTo>
                        <a:cubicBezTo>
                          <a:pt x="564" y="25"/>
                          <a:pt x="564" y="15"/>
                          <a:pt x="579" y="15"/>
                        </a:cubicBezTo>
                        <a:cubicBezTo>
                          <a:pt x="590" y="15"/>
                          <a:pt x="593" y="20"/>
                          <a:pt x="599" y="23"/>
                        </a:cubicBezTo>
                        <a:lnTo>
                          <a:pt x="599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64"/>
                  <p:cNvSpPr/>
                  <p:nvPr/>
                </p:nvSpPr>
                <p:spPr bwMode="auto">
                  <a:xfrm>
                    <a:off x="42141" y="3910014"/>
                    <a:ext cx="9099549" cy="33337"/>
                  </a:xfrm>
                  <a:custGeom>
                    <a:avLst/>
                    <a:gdLst/>
                    <a:ahLst/>
                    <a:cxnLst>
                      <a:cxn ang="0">
                        <a:pos x="2471" y="9"/>
                      </a:cxn>
                      <a:cxn ang="0">
                        <a:pos x="5" y="9"/>
                      </a:cxn>
                      <a:cxn ang="0">
                        <a:pos x="0" y="5"/>
                      </a:cxn>
                      <a:cxn ang="0">
                        <a:pos x="5" y="0"/>
                      </a:cxn>
                      <a:cxn ang="0">
                        <a:pos x="2471" y="0"/>
                      </a:cxn>
                      <a:cxn ang="0">
                        <a:pos x="2475" y="5"/>
                      </a:cxn>
                      <a:cxn ang="0">
                        <a:pos x="2471" y="9"/>
                      </a:cxn>
                    </a:cxnLst>
                    <a:rect l="0" t="0" r="r" b="b"/>
                    <a:pathLst>
                      <a:path w="2475" h="9">
                        <a:moveTo>
                          <a:pt x="2471" y="9"/>
                        </a:move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2471" y="0"/>
                          <a:pt x="2471" y="0"/>
                          <a:pt x="2471" y="0"/>
                        </a:cubicBezTo>
                        <a:cubicBezTo>
                          <a:pt x="2473" y="0"/>
                          <a:pt x="2475" y="2"/>
                          <a:pt x="2475" y="5"/>
                        </a:cubicBezTo>
                        <a:cubicBezTo>
                          <a:pt x="2475" y="7"/>
                          <a:pt x="2473" y="9"/>
                          <a:pt x="2471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70" name="Freeform 10"/>
          <p:cNvSpPr/>
          <p:nvPr/>
        </p:nvSpPr>
        <p:spPr bwMode="auto">
          <a:xfrm>
            <a:off x="5213086" y="2824330"/>
            <a:ext cx="1499441" cy="151358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1" name="Freeform 14"/>
          <p:cNvSpPr/>
          <p:nvPr/>
        </p:nvSpPr>
        <p:spPr bwMode="auto">
          <a:xfrm>
            <a:off x="7928934" y="2955575"/>
            <a:ext cx="1218886" cy="877031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2" name="Freeform 18"/>
          <p:cNvSpPr/>
          <p:nvPr/>
        </p:nvSpPr>
        <p:spPr bwMode="auto">
          <a:xfrm>
            <a:off x="6707692" y="2829445"/>
            <a:ext cx="1221242" cy="1001985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3" name="Freeform 172"/>
          <p:cNvSpPr/>
          <p:nvPr/>
        </p:nvSpPr>
        <p:spPr bwMode="auto">
          <a:xfrm>
            <a:off x="2775314" y="3327272"/>
            <a:ext cx="1218886" cy="158667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4" name="Freeform 30"/>
          <p:cNvSpPr>
            <a:spLocks noEditPoints="1"/>
          </p:cNvSpPr>
          <p:nvPr/>
        </p:nvSpPr>
        <p:spPr bwMode="auto">
          <a:xfrm>
            <a:off x="547864" y="4257551"/>
            <a:ext cx="1089216" cy="1089216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640743" y="4648270"/>
            <a:ext cx="905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rgbClr val="36648B"/>
                </a:solidFill>
                <a:ea typeface="Roboto" panose="02000000000000000000" pitchFamily="2" charset="0"/>
              </a:rPr>
              <a:t>GO</a:t>
            </a:r>
            <a:endParaRPr lang="en-US" sz="1400" b="1" dirty="0">
              <a:solidFill>
                <a:srgbClr val="36648B"/>
              </a:solidFill>
              <a:ea typeface="Roboto" panose="02000000000000000000" pitchFamily="2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349822" y="288624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23C7E3"/>
              </a:solidFill>
              <a:latin typeface="FontAwesome" pitchFamily="2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617090" y="4720708"/>
            <a:ext cx="1158224" cy="19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8" name="Freeform 18"/>
          <p:cNvSpPr/>
          <p:nvPr/>
        </p:nvSpPr>
        <p:spPr bwMode="auto">
          <a:xfrm>
            <a:off x="3991783" y="3327210"/>
            <a:ext cx="1221242" cy="1009583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9" name="Freeform 178"/>
          <p:cNvSpPr/>
          <p:nvPr/>
        </p:nvSpPr>
        <p:spPr bwMode="auto">
          <a:xfrm>
            <a:off x="9139763" y="1562764"/>
            <a:ext cx="1218886" cy="158667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0" name="Right Arrow 179"/>
          <p:cNvSpPr/>
          <p:nvPr/>
        </p:nvSpPr>
        <p:spPr>
          <a:xfrm>
            <a:off x="9668138" y="1456854"/>
            <a:ext cx="1313665" cy="4140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-19118" y="3324835"/>
            <a:ext cx="2937501" cy="1502474"/>
            <a:chOff x="1486837" y="3505712"/>
            <a:chExt cx="1782054" cy="1680536"/>
          </a:xfrm>
        </p:grpSpPr>
        <p:sp>
          <p:nvSpPr>
            <p:cNvPr id="186" name="Oval 35"/>
            <p:cNvSpPr>
              <a:spLocks noChangeArrowheads="1"/>
            </p:cNvSpPr>
            <p:nvPr/>
          </p:nvSpPr>
          <p:spPr bwMode="auto">
            <a:xfrm>
              <a:off x="2560024" y="4292983"/>
              <a:ext cx="446088" cy="446089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Content Placeholder 2"/>
            <p:cNvSpPr txBox="1"/>
            <p:nvPr/>
          </p:nvSpPr>
          <p:spPr>
            <a:xfrm>
              <a:off x="1486837" y="3505712"/>
              <a:ext cx="1782054" cy="16805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Develop</a:t>
              </a:r>
              <a:r>
                <a:rPr lang="id-ID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</a:t>
              </a:r>
              <a:endPara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evelopment</a:t>
              </a:r>
              <a:r>
                <a:rPr lang="id-ID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P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lan</a:t>
              </a:r>
              <a:endPara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All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id-ID" altLang="zh-CN" sz="12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of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the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group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members</a:t>
              </a:r>
              <a:endParaRPr lang="id-ID" sz="12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3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~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4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Days</a:t>
              </a:r>
              <a:r>
                <a:rPr lang="id-ID" sz="1200" dirty="0">
                  <a:solidFill>
                    <a:srgbClr val="D60093"/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0781197" y="1509965"/>
            <a:ext cx="154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Application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3384757" y="2419510"/>
            <a:ext cx="1870919" cy="923330"/>
            <a:chOff x="2527692" y="3916213"/>
            <a:chExt cx="1262644" cy="1014334"/>
          </a:xfrm>
        </p:grpSpPr>
        <p:sp>
          <p:nvSpPr>
            <p:cNvPr id="226" name="Oval 35"/>
            <p:cNvSpPr>
              <a:spLocks noChangeArrowheads="1"/>
            </p:cNvSpPr>
            <p:nvPr/>
          </p:nvSpPr>
          <p:spPr bwMode="auto">
            <a:xfrm>
              <a:off x="2560024" y="4292983"/>
              <a:ext cx="446088" cy="446089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Content Placeholder 2"/>
            <p:cNvSpPr txBox="1"/>
            <p:nvPr/>
          </p:nvSpPr>
          <p:spPr>
            <a:xfrm>
              <a:off x="2527692" y="3916213"/>
              <a:ext cx="1262644" cy="10143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Process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Data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&amp;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Train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Model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Hou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Qinhan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5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~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7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Days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1" name="Content Placeholder 2"/>
          <p:cNvSpPr txBox="1"/>
          <p:nvPr/>
        </p:nvSpPr>
        <p:spPr>
          <a:xfrm>
            <a:off x="4257360" y="3965359"/>
            <a:ext cx="4344268" cy="818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Build a </a:t>
            </a:r>
          </a:p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eb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age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ackground</a:t>
            </a:r>
            <a:endParaRPr lang="en" sz="18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Wang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Zhihang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~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6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Days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235" name="Content Placeholder 2"/>
          <p:cNvSpPr txBox="1"/>
          <p:nvPr/>
        </p:nvSpPr>
        <p:spPr>
          <a:xfrm>
            <a:off x="6196303" y="1670998"/>
            <a:ext cx="2973218" cy="9795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Build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</a:t>
            </a:r>
          </a:p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Web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Page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Front-end</a:t>
            </a:r>
            <a:endParaRPr lang="id-ID" sz="1800" dirty="0">
              <a:solidFill>
                <a:srgbClr val="D60093"/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Sui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Mingben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Wang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Yibo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~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6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Days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-87304" y="6567594"/>
            <a:ext cx="12598619" cy="53628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5" name="Content Placeholder 7"/>
          <p:cNvSpPr txBox="1"/>
          <p:nvPr/>
        </p:nvSpPr>
        <p:spPr>
          <a:xfrm>
            <a:off x="3359187" y="-98034"/>
            <a:ext cx="5705636" cy="17806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Assignment</a:t>
            </a:r>
            <a:endParaRPr lang="id-ID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Timeline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476303" y="905041"/>
            <a:ext cx="1440000" cy="58058"/>
            <a:chOff x="4616262" y="2307771"/>
            <a:chExt cx="2349876" cy="58058"/>
          </a:xfrm>
        </p:grpSpPr>
        <p:sp>
          <p:nvSpPr>
            <p:cNvPr id="211" name="Rectangle 210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9A3E7-3D30-49ED-8C6F-BDB341811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227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Avenir Heavy" panose="02000503020000020003" pitchFamily="2" charset="0"/>
              </a:rPr>
              <a:t>Thanks</a:t>
            </a:r>
            <a:br>
              <a:rPr lang="en-US" altLang="zh-CN" sz="8000" b="1" dirty="0">
                <a:latin typeface="Avenir Heavy" panose="02000503020000020003" pitchFamily="2" charset="0"/>
              </a:rPr>
            </a:br>
            <a:r>
              <a:rPr lang="en-US" altLang="zh-CN" sz="8000" b="1" dirty="0">
                <a:latin typeface="Avenir Heavy" panose="02000503020000020003" pitchFamily="2" charset="0"/>
              </a:rPr>
              <a:t>for</a:t>
            </a:r>
            <a:br>
              <a:rPr lang="en-US" altLang="zh-CN" sz="8000" b="1" dirty="0">
                <a:latin typeface="Avenir Heavy" panose="02000503020000020003" pitchFamily="2" charset="0"/>
              </a:rPr>
            </a:br>
            <a:r>
              <a:rPr lang="en-US" altLang="zh-CN" sz="8000" b="1" dirty="0">
                <a:latin typeface="Avenir Heavy" panose="02000503020000020003" pitchFamily="2" charset="0"/>
              </a:rPr>
              <a:t>Watching</a:t>
            </a:r>
            <a:endParaRPr lang="zh-CN" altLang="en-US" sz="8000" b="1" dirty="0">
              <a:latin typeface="Avenir Heavy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3679856" y="2497386"/>
            <a:ext cx="1216921" cy="1505139"/>
            <a:chOff x="3637654" y="4163835"/>
            <a:chExt cx="1156638" cy="1318768"/>
          </a:xfrm>
        </p:grpSpPr>
        <p:grpSp>
          <p:nvGrpSpPr>
            <p:cNvPr id="147" name="Group 146"/>
            <p:cNvGrpSpPr/>
            <p:nvPr/>
          </p:nvGrpSpPr>
          <p:grpSpPr>
            <a:xfrm>
              <a:off x="3637654" y="4163835"/>
              <a:ext cx="1156638" cy="1318768"/>
              <a:chOff x="3637654" y="4163835"/>
              <a:chExt cx="1156638" cy="1318768"/>
            </a:xfrm>
          </p:grpSpPr>
          <p:sp>
            <p:nvSpPr>
              <p:cNvPr id="151" name="Freeform 69"/>
              <p:cNvSpPr/>
              <p:nvPr/>
            </p:nvSpPr>
            <p:spPr bwMode="auto">
              <a:xfrm rot="5400000">
                <a:off x="3884444" y="4572755"/>
                <a:ext cx="1318767" cy="500929"/>
              </a:xfrm>
              <a:custGeom>
                <a:avLst/>
                <a:gdLst>
                  <a:gd name="T0" fmla="*/ 465 w 933"/>
                  <a:gd name="T1" fmla="*/ 356 h 356"/>
                  <a:gd name="T2" fmla="*/ 0 w 933"/>
                  <a:gd name="T3" fmla="*/ 178 h 356"/>
                  <a:gd name="T4" fmla="*/ 465 w 933"/>
                  <a:gd name="T5" fmla="*/ 0 h 356"/>
                  <a:gd name="T6" fmla="*/ 933 w 933"/>
                  <a:gd name="T7" fmla="*/ 178 h 356"/>
                  <a:gd name="T8" fmla="*/ 465 w 933"/>
                  <a:gd name="T9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6">
                    <a:moveTo>
                      <a:pt x="465" y="356"/>
                    </a:moveTo>
                    <a:lnTo>
                      <a:pt x="0" y="178"/>
                    </a:lnTo>
                    <a:lnTo>
                      <a:pt x="465" y="0"/>
                    </a:lnTo>
                    <a:lnTo>
                      <a:pt x="933" y="178"/>
                    </a:lnTo>
                    <a:lnTo>
                      <a:pt x="465" y="3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52" name="Freeform 70"/>
              <p:cNvSpPr/>
              <p:nvPr/>
            </p:nvSpPr>
            <p:spPr bwMode="auto">
              <a:xfrm rot="5400000">
                <a:off x="3762110" y="4039380"/>
                <a:ext cx="657263" cy="906174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53" name="Freeform 71"/>
              <p:cNvSpPr/>
              <p:nvPr/>
            </p:nvSpPr>
            <p:spPr bwMode="auto">
              <a:xfrm rot="5400000">
                <a:off x="3759989" y="4698763"/>
                <a:ext cx="661504" cy="906174"/>
              </a:xfrm>
              <a:custGeom>
                <a:avLst/>
                <a:gdLst>
                  <a:gd name="T0" fmla="*/ 0 w 468"/>
                  <a:gd name="T1" fmla="*/ 178 h 644"/>
                  <a:gd name="T2" fmla="*/ 468 w 468"/>
                  <a:gd name="T3" fmla="*/ 0 h 644"/>
                  <a:gd name="T4" fmla="*/ 468 w 468"/>
                  <a:gd name="T5" fmla="*/ 364 h 644"/>
                  <a:gd name="T6" fmla="*/ 0 w 468"/>
                  <a:gd name="T7" fmla="*/ 644 h 644"/>
                  <a:gd name="T8" fmla="*/ 0 w 468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178"/>
                    </a:moveTo>
                    <a:lnTo>
                      <a:pt x="468" y="0"/>
                    </a:lnTo>
                    <a:lnTo>
                      <a:pt x="468" y="364"/>
                    </a:lnTo>
                    <a:lnTo>
                      <a:pt x="0" y="644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48" name="Freeform 85"/>
            <p:cNvSpPr/>
            <p:nvPr/>
          </p:nvSpPr>
          <p:spPr bwMode="auto">
            <a:xfrm rot="5400000">
              <a:off x="3961262" y="4493249"/>
              <a:ext cx="11308" cy="658524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49" name="Freeform 92"/>
            <p:cNvSpPr/>
            <p:nvPr/>
          </p:nvSpPr>
          <p:spPr bwMode="auto">
            <a:xfrm rot="5400000">
              <a:off x="3178783" y="4622707"/>
              <a:ext cx="1318767" cy="401025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0" name="Freeform 93"/>
            <p:cNvSpPr/>
            <p:nvPr/>
          </p:nvSpPr>
          <p:spPr bwMode="auto">
            <a:xfrm rot="5400000">
              <a:off x="3755694" y="4694469"/>
              <a:ext cx="1318767" cy="257500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4569774" y="2163374"/>
            <a:ext cx="2067028" cy="2151621"/>
            <a:chOff x="4517092" y="3766651"/>
            <a:chExt cx="1812349" cy="2111722"/>
          </a:xfrm>
        </p:grpSpPr>
        <p:grpSp>
          <p:nvGrpSpPr>
            <p:cNvPr id="156" name="Group 155"/>
            <p:cNvGrpSpPr/>
            <p:nvPr/>
          </p:nvGrpSpPr>
          <p:grpSpPr>
            <a:xfrm>
              <a:off x="4517093" y="3766652"/>
              <a:ext cx="1027185" cy="2111721"/>
              <a:chOff x="4517093" y="3766652"/>
              <a:chExt cx="1027185" cy="2111721"/>
            </a:xfrm>
          </p:grpSpPr>
          <p:sp>
            <p:nvSpPr>
              <p:cNvPr id="161" name="Freeform 72"/>
              <p:cNvSpPr/>
              <p:nvPr/>
            </p:nvSpPr>
            <p:spPr bwMode="auto">
              <a:xfrm rot="5400000">
                <a:off x="4330822" y="4664917"/>
                <a:ext cx="2111721" cy="315191"/>
              </a:xfrm>
              <a:custGeom>
                <a:avLst/>
                <a:gdLst>
                  <a:gd name="T0" fmla="*/ 746 w 1494"/>
                  <a:gd name="T1" fmla="*/ 224 h 224"/>
                  <a:gd name="T2" fmla="*/ 0 w 1494"/>
                  <a:gd name="T3" fmla="*/ 112 h 224"/>
                  <a:gd name="T4" fmla="*/ 746 w 1494"/>
                  <a:gd name="T5" fmla="*/ 0 h 224"/>
                  <a:gd name="T6" fmla="*/ 1494 w 1494"/>
                  <a:gd name="T7" fmla="*/ 112 h 224"/>
                  <a:gd name="T8" fmla="*/ 746 w 149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224"/>
                    </a:moveTo>
                    <a:lnTo>
                      <a:pt x="0" y="112"/>
                    </a:lnTo>
                    <a:lnTo>
                      <a:pt x="746" y="0"/>
                    </a:lnTo>
                    <a:lnTo>
                      <a:pt x="1494" y="112"/>
                    </a:lnTo>
                    <a:lnTo>
                      <a:pt x="746" y="2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62" name="Freeform 73"/>
              <p:cNvSpPr/>
              <p:nvPr/>
            </p:nvSpPr>
            <p:spPr bwMode="auto">
              <a:xfrm rot="5400000">
                <a:off x="4424664" y="3859082"/>
                <a:ext cx="1054447" cy="869589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63" name="Freeform 74"/>
              <p:cNvSpPr/>
              <p:nvPr/>
            </p:nvSpPr>
            <p:spPr bwMode="auto">
              <a:xfrm rot="5400000">
                <a:off x="4423250" y="4914941"/>
                <a:ext cx="1057275" cy="869589"/>
              </a:xfrm>
              <a:custGeom>
                <a:avLst/>
                <a:gdLst>
                  <a:gd name="T0" fmla="*/ 0 w 748"/>
                  <a:gd name="T1" fmla="*/ 112 h 618"/>
                  <a:gd name="T2" fmla="*/ 748 w 748"/>
                  <a:gd name="T3" fmla="*/ 0 h 618"/>
                  <a:gd name="T4" fmla="*/ 748 w 748"/>
                  <a:gd name="T5" fmla="*/ 394 h 618"/>
                  <a:gd name="T6" fmla="*/ 0 w 748"/>
                  <a:gd name="T7" fmla="*/ 618 h 618"/>
                  <a:gd name="T8" fmla="*/ 0 w 748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8">
                    <a:moveTo>
                      <a:pt x="0" y="112"/>
                    </a:moveTo>
                    <a:lnTo>
                      <a:pt x="748" y="0"/>
                    </a:lnTo>
                    <a:lnTo>
                      <a:pt x="748" y="394"/>
                    </a:lnTo>
                    <a:lnTo>
                      <a:pt x="0" y="61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57" name="Freeform 86"/>
            <p:cNvSpPr/>
            <p:nvPr/>
          </p:nvSpPr>
          <p:spPr bwMode="auto">
            <a:xfrm rot="5400000">
              <a:off x="4867435" y="4466516"/>
              <a:ext cx="11308" cy="711993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8" name="Freeform 87"/>
            <p:cNvSpPr/>
            <p:nvPr/>
          </p:nvSpPr>
          <p:spPr bwMode="auto">
            <a:xfrm rot="5400000">
              <a:off x="5872811" y="4371535"/>
              <a:ext cx="11308" cy="901953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9" name="Freeform 94"/>
            <p:cNvSpPr/>
            <p:nvPr/>
          </p:nvSpPr>
          <p:spPr bwMode="auto">
            <a:xfrm rot="5400000">
              <a:off x="3625159" y="4658585"/>
              <a:ext cx="2111721" cy="327855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60" name="Freeform 95"/>
            <p:cNvSpPr/>
            <p:nvPr/>
          </p:nvSpPr>
          <p:spPr bwMode="auto">
            <a:xfrm rot="5400000">
              <a:off x="4244988" y="4736679"/>
              <a:ext cx="2111721" cy="171666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7337131" y="2483956"/>
            <a:ext cx="1216921" cy="1505139"/>
            <a:chOff x="7126293" y="4316235"/>
            <a:chExt cx="1156640" cy="1318768"/>
          </a:xfrm>
        </p:grpSpPr>
        <p:grpSp>
          <p:nvGrpSpPr>
            <p:cNvPr id="186" name="Group 185"/>
            <p:cNvGrpSpPr/>
            <p:nvPr/>
          </p:nvGrpSpPr>
          <p:grpSpPr>
            <a:xfrm>
              <a:off x="7126293" y="4316235"/>
              <a:ext cx="1156639" cy="1318767"/>
              <a:chOff x="6973893" y="4163835"/>
              <a:chExt cx="1156639" cy="1318767"/>
            </a:xfrm>
          </p:grpSpPr>
          <p:sp>
            <p:nvSpPr>
              <p:cNvPr id="187" name="Freeform 75"/>
              <p:cNvSpPr/>
              <p:nvPr/>
            </p:nvSpPr>
            <p:spPr bwMode="auto">
              <a:xfrm rot="5400000">
                <a:off x="6564270" y="4573458"/>
                <a:ext cx="1318767" cy="499521"/>
              </a:xfrm>
              <a:custGeom>
                <a:avLst/>
                <a:gdLst>
                  <a:gd name="T0" fmla="*/ 465 w 933"/>
                  <a:gd name="T1" fmla="*/ 0 h 355"/>
                  <a:gd name="T2" fmla="*/ 0 w 933"/>
                  <a:gd name="T3" fmla="*/ 177 h 355"/>
                  <a:gd name="T4" fmla="*/ 465 w 933"/>
                  <a:gd name="T5" fmla="*/ 355 h 355"/>
                  <a:gd name="T6" fmla="*/ 933 w 933"/>
                  <a:gd name="T7" fmla="*/ 177 h 355"/>
                  <a:gd name="T8" fmla="*/ 465 w 933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5">
                    <a:moveTo>
                      <a:pt x="465" y="0"/>
                    </a:moveTo>
                    <a:lnTo>
                      <a:pt x="0" y="177"/>
                    </a:lnTo>
                    <a:lnTo>
                      <a:pt x="465" y="355"/>
                    </a:lnTo>
                    <a:lnTo>
                      <a:pt x="933" y="17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88" name="Freeform 76"/>
              <p:cNvSpPr/>
              <p:nvPr/>
            </p:nvSpPr>
            <p:spPr bwMode="auto">
              <a:xfrm rot="5400000">
                <a:off x="7348813" y="4039380"/>
                <a:ext cx="657263" cy="906174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/>
              </a:p>
            </p:txBody>
          </p:sp>
          <p:sp>
            <p:nvSpPr>
              <p:cNvPr id="189" name="Freeform 77"/>
              <p:cNvSpPr/>
              <p:nvPr/>
            </p:nvSpPr>
            <p:spPr bwMode="auto">
              <a:xfrm rot="5400000">
                <a:off x="7346693" y="4698763"/>
                <a:ext cx="661504" cy="906174"/>
              </a:xfrm>
              <a:custGeom>
                <a:avLst/>
                <a:gdLst>
                  <a:gd name="T0" fmla="*/ 0 w 468"/>
                  <a:gd name="T1" fmla="*/ 467 h 644"/>
                  <a:gd name="T2" fmla="*/ 468 w 468"/>
                  <a:gd name="T3" fmla="*/ 644 h 644"/>
                  <a:gd name="T4" fmla="*/ 468 w 468"/>
                  <a:gd name="T5" fmla="*/ 280 h 644"/>
                  <a:gd name="T6" fmla="*/ 0 w 468"/>
                  <a:gd name="T7" fmla="*/ 0 h 644"/>
                  <a:gd name="T8" fmla="*/ 0 w 468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467"/>
                    </a:moveTo>
                    <a:lnTo>
                      <a:pt x="468" y="644"/>
                    </a:lnTo>
                    <a:lnTo>
                      <a:pt x="468" y="280"/>
                    </a:lnTo>
                    <a:lnTo>
                      <a:pt x="0" y="0"/>
                    </a:lnTo>
                    <a:lnTo>
                      <a:pt x="0" y="46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90" name="Freeform 83"/>
            <p:cNvSpPr/>
            <p:nvPr/>
          </p:nvSpPr>
          <p:spPr bwMode="auto">
            <a:xfrm rot="5400000">
              <a:off x="7948016" y="4645649"/>
              <a:ext cx="11308" cy="658524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2" name="Freeform 88"/>
            <p:cNvSpPr/>
            <p:nvPr/>
          </p:nvSpPr>
          <p:spPr bwMode="auto">
            <a:xfrm rot="5400000">
              <a:off x="7423037" y="4775107"/>
              <a:ext cx="1318767" cy="401025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3" name="Freeform 89"/>
            <p:cNvSpPr/>
            <p:nvPr/>
          </p:nvSpPr>
          <p:spPr bwMode="auto">
            <a:xfrm rot="5400000">
              <a:off x="6846124" y="4846869"/>
              <a:ext cx="1318767" cy="257500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95" name="Group 194"/>
          <p:cNvGrpSpPr>
            <a:grpSpLocks noChangeAspect="1"/>
          </p:cNvGrpSpPr>
          <p:nvPr/>
        </p:nvGrpSpPr>
        <p:grpSpPr>
          <a:xfrm>
            <a:off x="6507111" y="2173472"/>
            <a:ext cx="1171533" cy="2151621"/>
            <a:chOff x="6374900" y="3919051"/>
            <a:chExt cx="1027187" cy="2111722"/>
          </a:xfrm>
        </p:grpSpPr>
        <p:grpSp>
          <p:nvGrpSpPr>
            <p:cNvPr id="196" name="Group 195"/>
            <p:cNvGrpSpPr/>
            <p:nvPr/>
          </p:nvGrpSpPr>
          <p:grpSpPr>
            <a:xfrm>
              <a:off x="6374900" y="3919052"/>
              <a:ext cx="1027187" cy="2111721"/>
              <a:chOff x="6222500" y="3766652"/>
              <a:chExt cx="1027187" cy="2111721"/>
            </a:xfrm>
          </p:grpSpPr>
          <p:sp>
            <p:nvSpPr>
              <p:cNvPr id="200" name="Freeform 78"/>
              <p:cNvSpPr/>
              <p:nvPr/>
            </p:nvSpPr>
            <p:spPr bwMode="auto">
              <a:xfrm rot="5400000">
                <a:off x="5324235" y="4664917"/>
                <a:ext cx="2111721" cy="315191"/>
              </a:xfrm>
              <a:custGeom>
                <a:avLst/>
                <a:gdLst>
                  <a:gd name="T0" fmla="*/ 746 w 1494"/>
                  <a:gd name="T1" fmla="*/ 0 h 224"/>
                  <a:gd name="T2" fmla="*/ 0 w 1494"/>
                  <a:gd name="T3" fmla="*/ 111 h 224"/>
                  <a:gd name="T4" fmla="*/ 746 w 1494"/>
                  <a:gd name="T5" fmla="*/ 224 h 224"/>
                  <a:gd name="T6" fmla="*/ 1494 w 1494"/>
                  <a:gd name="T7" fmla="*/ 111 h 224"/>
                  <a:gd name="T8" fmla="*/ 746 w 1494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0"/>
                    </a:moveTo>
                    <a:lnTo>
                      <a:pt x="0" y="111"/>
                    </a:lnTo>
                    <a:lnTo>
                      <a:pt x="746" y="224"/>
                    </a:lnTo>
                    <a:lnTo>
                      <a:pt x="1494" y="11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1" name="Freeform 79"/>
              <p:cNvSpPr/>
              <p:nvPr/>
            </p:nvSpPr>
            <p:spPr bwMode="auto">
              <a:xfrm rot="5400000">
                <a:off x="6288371" y="3859784"/>
                <a:ext cx="1054447" cy="868183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2" name="Freeform 80"/>
              <p:cNvSpPr/>
              <p:nvPr/>
            </p:nvSpPr>
            <p:spPr bwMode="auto">
              <a:xfrm rot="5400000">
                <a:off x="6286958" y="4915644"/>
                <a:ext cx="1057275" cy="868183"/>
              </a:xfrm>
              <a:custGeom>
                <a:avLst/>
                <a:gdLst>
                  <a:gd name="T0" fmla="*/ 0 w 748"/>
                  <a:gd name="T1" fmla="*/ 506 h 617"/>
                  <a:gd name="T2" fmla="*/ 748 w 748"/>
                  <a:gd name="T3" fmla="*/ 617 h 617"/>
                  <a:gd name="T4" fmla="*/ 748 w 748"/>
                  <a:gd name="T5" fmla="*/ 224 h 617"/>
                  <a:gd name="T6" fmla="*/ 0 w 748"/>
                  <a:gd name="T7" fmla="*/ 0 h 617"/>
                  <a:gd name="T8" fmla="*/ 0 w 748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7">
                    <a:moveTo>
                      <a:pt x="0" y="506"/>
                    </a:moveTo>
                    <a:lnTo>
                      <a:pt x="748" y="617"/>
                    </a:lnTo>
                    <a:lnTo>
                      <a:pt x="748" y="224"/>
                    </a:lnTo>
                    <a:lnTo>
                      <a:pt x="0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97" name="Freeform 84"/>
            <p:cNvSpPr/>
            <p:nvPr/>
          </p:nvSpPr>
          <p:spPr bwMode="auto">
            <a:xfrm rot="5400000">
              <a:off x="7040435" y="4618916"/>
              <a:ext cx="11308" cy="711993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8" name="Freeform 90"/>
            <p:cNvSpPr/>
            <p:nvPr/>
          </p:nvSpPr>
          <p:spPr bwMode="auto">
            <a:xfrm rot="5400000">
              <a:off x="6183001" y="4811688"/>
              <a:ext cx="2111721" cy="326448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9" name="Freeform 91"/>
            <p:cNvSpPr/>
            <p:nvPr/>
          </p:nvSpPr>
          <p:spPr bwMode="auto">
            <a:xfrm rot="5400000">
              <a:off x="5563876" y="4889079"/>
              <a:ext cx="2111721" cy="171666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203" name="Group 202"/>
          <p:cNvGrpSpPr>
            <a:grpSpLocks noChangeAspect="1"/>
          </p:cNvGrpSpPr>
          <p:nvPr/>
        </p:nvGrpSpPr>
        <p:grpSpPr>
          <a:xfrm>
            <a:off x="5616119" y="1760533"/>
            <a:ext cx="1028701" cy="2961000"/>
            <a:chOff x="5579887" y="3521867"/>
            <a:chExt cx="901954" cy="2906091"/>
          </a:xfrm>
        </p:grpSpPr>
        <p:grpSp>
          <p:nvGrpSpPr>
            <p:cNvPr id="204" name="Group 203"/>
            <p:cNvGrpSpPr/>
            <p:nvPr/>
          </p:nvGrpSpPr>
          <p:grpSpPr>
            <a:xfrm>
              <a:off x="5579887" y="3521867"/>
              <a:ext cx="901953" cy="2906091"/>
              <a:chOff x="5427487" y="3369467"/>
              <a:chExt cx="901953" cy="2906091"/>
            </a:xfrm>
          </p:grpSpPr>
          <p:sp>
            <p:nvSpPr>
              <p:cNvPr id="208" name="Freeform 81"/>
              <p:cNvSpPr/>
              <p:nvPr/>
            </p:nvSpPr>
            <p:spPr bwMode="auto">
              <a:xfrm rot="5400000">
                <a:off x="5152648" y="3644306"/>
                <a:ext cx="1451632" cy="901953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9" name="Freeform 82"/>
              <p:cNvSpPr/>
              <p:nvPr/>
            </p:nvSpPr>
            <p:spPr bwMode="auto">
              <a:xfrm rot="5400000">
                <a:off x="5151234" y="5097352"/>
                <a:ext cx="1454459" cy="901953"/>
              </a:xfrm>
              <a:custGeom>
                <a:avLst/>
                <a:gdLst>
                  <a:gd name="T0" fmla="*/ 0 w 1029"/>
                  <a:gd name="T1" fmla="*/ 641 h 641"/>
                  <a:gd name="T2" fmla="*/ 1029 w 1029"/>
                  <a:gd name="T3" fmla="*/ 532 h 641"/>
                  <a:gd name="T4" fmla="*/ 1029 w 1029"/>
                  <a:gd name="T5" fmla="*/ 111 h 641"/>
                  <a:gd name="T6" fmla="*/ 0 w 1029"/>
                  <a:gd name="T7" fmla="*/ 0 h 641"/>
                  <a:gd name="T8" fmla="*/ 0 w 102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9" h="641">
                    <a:moveTo>
                      <a:pt x="0" y="641"/>
                    </a:moveTo>
                    <a:lnTo>
                      <a:pt x="1029" y="532"/>
                    </a:lnTo>
                    <a:lnTo>
                      <a:pt x="1029" y="111"/>
                    </a:lnTo>
                    <a:lnTo>
                      <a:pt x="0" y="0"/>
                    </a:lnTo>
                    <a:lnTo>
                      <a:pt x="0" y="6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205" name="Freeform 87"/>
            <p:cNvSpPr/>
            <p:nvPr/>
          </p:nvSpPr>
          <p:spPr bwMode="auto">
            <a:xfrm rot="5400000">
              <a:off x="6025211" y="4523935"/>
              <a:ext cx="11308" cy="901953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206" name="Freeform 96"/>
            <p:cNvSpPr/>
            <p:nvPr/>
          </p:nvSpPr>
          <p:spPr bwMode="auto">
            <a:xfrm rot="5400000">
              <a:off x="4942258" y="4888375"/>
              <a:ext cx="2906090" cy="173074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207" name="Freeform 97"/>
            <p:cNvSpPr/>
            <p:nvPr/>
          </p:nvSpPr>
          <p:spPr bwMode="auto">
            <a:xfrm rot="5400000">
              <a:off x="4210565" y="4891189"/>
              <a:ext cx="2906090" cy="167446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0158" y="4088143"/>
            <a:ext cx="7118267" cy="1506848"/>
            <a:chOff x="2540158" y="4088143"/>
            <a:chExt cx="7118267" cy="1506848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6130800" y="4789721"/>
              <a:ext cx="6167" cy="80527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 w="lg" len="sm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/>
            <p:cNvGrpSpPr/>
            <p:nvPr/>
          </p:nvGrpSpPr>
          <p:grpSpPr>
            <a:xfrm>
              <a:off x="6981426" y="4412176"/>
              <a:ext cx="2394795" cy="1001657"/>
              <a:chOff x="6691146" y="4629886"/>
              <a:chExt cx="2394795" cy="1001657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6691146" y="4629886"/>
                <a:ext cx="691793" cy="1001657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7382939" y="5631543"/>
                <a:ext cx="170300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 flipH="1">
              <a:off x="2811303" y="4412175"/>
              <a:ext cx="2394795" cy="1001657"/>
              <a:chOff x="6691146" y="4629886"/>
              <a:chExt cx="2394795" cy="1001657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>
                <a:off x="6691146" y="4629886"/>
                <a:ext cx="691793" cy="1001657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7382939" y="5631543"/>
                <a:ext cx="170300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7874264" y="4088143"/>
              <a:ext cx="1784161" cy="337542"/>
              <a:chOff x="7197703" y="5294001"/>
              <a:chExt cx="1784161" cy="337542"/>
            </a:xfrm>
          </p:grpSpPr>
          <p:cxnSp>
            <p:nvCxnSpPr>
              <p:cNvPr id="257" name="Straight Connector 256"/>
              <p:cNvCxnSpPr/>
              <p:nvPr/>
            </p:nvCxnSpPr>
            <p:spPr>
              <a:xfrm>
                <a:off x="7197703" y="5294001"/>
                <a:ext cx="170722" cy="32302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7382939" y="5617029"/>
                <a:ext cx="1598925" cy="1451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263"/>
            <p:cNvGrpSpPr/>
            <p:nvPr/>
          </p:nvGrpSpPr>
          <p:grpSpPr>
            <a:xfrm flipH="1">
              <a:off x="2540158" y="4092109"/>
              <a:ext cx="1781222" cy="394535"/>
              <a:chOff x="7197703" y="5294001"/>
              <a:chExt cx="1784161" cy="337542"/>
            </a:xfrm>
          </p:grpSpPr>
          <p:cxnSp>
            <p:nvCxnSpPr>
              <p:cNvPr id="265" name="Straight Connector 264"/>
              <p:cNvCxnSpPr/>
              <p:nvPr/>
            </p:nvCxnSpPr>
            <p:spPr>
              <a:xfrm>
                <a:off x="7197703" y="5294001"/>
                <a:ext cx="170722" cy="32302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7382939" y="5617029"/>
                <a:ext cx="1598925" cy="1451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3892454" y="2885712"/>
            <a:ext cx="526160" cy="892391"/>
            <a:chOff x="3892454" y="2885712"/>
            <a:chExt cx="526160" cy="892391"/>
          </a:xfrm>
        </p:grpSpPr>
        <p:sp>
          <p:nvSpPr>
            <p:cNvPr id="253" name="TextBox 252"/>
            <p:cNvSpPr txBox="1"/>
            <p:nvPr/>
          </p:nvSpPr>
          <p:spPr>
            <a:xfrm>
              <a:off x="3925067" y="3377993"/>
              <a:ext cx="493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2000" dirty="0">
                <a:solidFill>
                  <a:schemeClr val="bg1">
                    <a:lumMod val="8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892454" y="2885712"/>
              <a:ext cx="40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Arsenal" panose="02010504060200020004" pitchFamily="50" charset="0"/>
                </a:rPr>
                <a:t>1</a:t>
              </a:r>
              <a:endParaRPr lang="id-ID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2030" y="2842170"/>
            <a:ext cx="494584" cy="998351"/>
            <a:chOff x="4822030" y="2842170"/>
            <a:chExt cx="494584" cy="998351"/>
          </a:xfrm>
        </p:grpSpPr>
        <p:sp>
          <p:nvSpPr>
            <p:cNvPr id="251" name="TextBox 250"/>
            <p:cNvSpPr txBox="1"/>
            <p:nvPr/>
          </p:nvSpPr>
          <p:spPr>
            <a:xfrm>
              <a:off x="4823067" y="3378856"/>
              <a:ext cx="493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2400" dirty="0">
                <a:solidFill>
                  <a:schemeClr val="bg1">
                    <a:lumMod val="8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822030" y="2842170"/>
              <a:ext cx="40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Arsenal" panose="02010504060200020004" pitchFamily="50" charset="0"/>
                </a:rPr>
                <a:t>2</a:t>
              </a:r>
              <a:endParaRPr lang="id-ID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endParaRP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6984362" y="2842170"/>
            <a:ext cx="40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4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895686" y="2713884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3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  <p:sp>
        <p:nvSpPr>
          <p:cNvPr id="107" name="Content Placeholder 7"/>
          <p:cNvSpPr txBox="1"/>
          <p:nvPr/>
        </p:nvSpPr>
        <p:spPr>
          <a:xfrm>
            <a:off x="3486744" y="39152"/>
            <a:ext cx="5218511" cy="17806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Subtitles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5381820" y="900463"/>
            <a:ext cx="1440000" cy="58058"/>
            <a:chOff x="4616262" y="2307771"/>
            <a:chExt cx="2349876" cy="58058"/>
          </a:xfrm>
        </p:grpSpPr>
        <p:sp>
          <p:nvSpPr>
            <p:cNvPr id="113" name="Rectangle 112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5" name="Title 13"/>
          <p:cNvSpPr txBox="1"/>
          <p:nvPr/>
        </p:nvSpPr>
        <p:spPr>
          <a:xfrm>
            <a:off x="95625" y="4103764"/>
            <a:ext cx="2251704" cy="1218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Problem Description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6" name="Title 13"/>
          <p:cNvSpPr txBox="1"/>
          <p:nvPr/>
        </p:nvSpPr>
        <p:spPr>
          <a:xfrm>
            <a:off x="614893" y="5293890"/>
            <a:ext cx="2085385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Context</a:t>
            </a:r>
            <a:r>
              <a:rPr lang="id-ID" sz="14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Analysis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8" name="Title 13"/>
          <p:cNvSpPr txBox="1"/>
          <p:nvPr/>
        </p:nvSpPr>
        <p:spPr>
          <a:xfrm>
            <a:off x="4134255" y="5213633"/>
            <a:ext cx="4005424" cy="156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id-ID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Global</a:t>
            </a:r>
            <a:r>
              <a:rPr lang="id-ID" altLang="zh-CN" sz="14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</a:t>
            </a:r>
            <a:r>
              <a:rPr lang="id-ID" altLang="zh-C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rchitecture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9" name="Title 13"/>
          <p:cNvSpPr txBox="1"/>
          <p:nvPr/>
        </p:nvSpPr>
        <p:spPr>
          <a:xfrm>
            <a:off x="9791801" y="4131074"/>
            <a:ext cx="1748342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De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fine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tasks for each student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0" name="Title 13"/>
          <p:cNvSpPr txBox="1"/>
          <p:nvPr/>
        </p:nvSpPr>
        <p:spPr>
          <a:xfrm>
            <a:off x="9739199" y="4194807"/>
            <a:ext cx="2241933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1" name="Title 13"/>
          <p:cNvSpPr txBox="1"/>
          <p:nvPr/>
        </p:nvSpPr>
        <p:spPr>
          <a:xfrm>
            <a:off x="8947047" y="5045143"/>
            <a:ext cx="2241933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Difficulties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278">
            <a:extLst>
              <a:ext uri="{FF2B5EF4-FFF2-40B4-BE49-F238E27FC236}">
                <a16:creationId xmlns:a16="http://schemas.microsoft.com/office/drawing/2014/main" id="{39B72C79-FB1D-A842-A5DD-7AAA2D50945B}"/>
              </a:ext>
            </a:extLst>
          </p:cNvPr>
          <p:cNvSpPr txBox="1"/>
          <p:nvPr/>
        </p:nvSpPr>
        <p:spPr>
          <a:xfrm>
            <a:off x="7924404" y="2815416"/>
            <a:ext cx="40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5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/>
          <p:nvPr/>
        </p:nvSpPr>
        <p:spPr>
          <a:xfrm>
            <a:off x="1157336" y="678849"/>
            <a:ext cx="9132494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Problem Description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&amp;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Context Analysis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63583" y="1488704"/>
            <a:ext cx="1440000" cy="58058"/>
            <a:chOff x="4616262" y="2307771"/>
            <a:chExt cx="2349876" cy="58058"/>
          </a:xfrm>
        </p:grpSpPr>
        <p:sp>
          <p:nvSpPr>
            <p:cNvPr id="4" name="Rectangle 3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4649885" y="1546762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7201" y="2355206"/>
            <a:ext cx="7924799" cy="24345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2355206"/>
            <a:ext cx="2119086" cy="24345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3601" y="2355206"/>
            <a:ext cx="2119086" cy="24345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/>
          <p:cNvSpPr txBox="1"/>
          <p:nvPr/>
        </p:nvSpPr>
        <p:spPr>
          <a:xfrm>
            <a:off x="4571739" y="2598470"/>
            <a:ext cx="7088674" cy="2016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have chosen a dataset containing information about all audio-video recordings of TED Talks uploaded to the oﬃcial TED.com website until September 21st, 2017.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want to use this dataset to start a project of data mining, ﬁnding the relationship of views, number of comments, main topics, languages and areas. In addition, we may ﬁnd a popular topics trend from last ten years and predict what will be discussed at next ﬁve years.</a:t>
            </a:r>
          </a:p>
          <a:p>
            <a:pPr algn="l"/>
            <a:endParaRPr lang="en-US" sz="1400" dirty="0">
              <a:solidFill>
                <a:schemeClr val="bg2">
                  <a:lumMod val="75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BFA234-E472-0C4A-BE30-5A3FA92E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7" y="2988260"/>
            <a:ext cx="3175000" cy="116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4236"/>
              </p:ext>
            </p:extLst>
          </p:nvPr>
        </p:nvGraphicFramePr>
        <p:xfrm>
          <a:off x="-168784" y="2741609"/>
          <a:ext cx="3969508" cy="2509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eform 6"/>
          <p:cNvSpPr>
            <a:spLocks noEditPoints="1"/>
          </p:cNvSpPr>
          <p:nvPr/>
        </p:nvSpPr>
        <p:spPr bwMode="auto">
          <a:xfrm>
            <a:off x="2360988" y="2271081"/>
            <a:ext cx="240978" cy="256699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4" name="Freeform 11"/>
          <p:cNvSpPr>
            <a:spLocks noEditPoints="1"/>
          </p:cNvSpPr>
          <p:nvPr/>
        </p:nvSpPr>
        <p:spPr bwMode="auto">
          <a:xfrm>
            <a:off x="2832206" y="3032090"/>
            <a:ext cx="310577" cy="310906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5" name="Freeform 21"/>
          <p:cNvSpPr>
            <a:spLocks noEditPoints="1"/>
          </p:cNvSpPr>
          <p:nvPr/>
        </p:nvSpPr>
        <p:spPr bwMode="auto">
          <a:xfrm>
            <a:off x="3048325" y="3902691"/>
            <a:ext cx="264573" cy="265408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Freeform 26"/>
          <p:cNvSpPr/>
          <p:nvPr/>
        </p:nvSpPr>
        <p:spPr bwMode="auto">
          <a:xfrm>
            <a:off x="2443126" y="4814555"/>
            <a:ext cx="217797" cy="22587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93122" y="3126297"/>
            <a:ext cx="1776948" cy="1818196"/>
            <a:chOff x="3497882" y="3966973"/>
            <a:chExt cx="1776948" cy="1520912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708448" y="3966973"/>
              <a:ext cx="1561409" cy="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3899280" y="4725263"/>
              <a:ext cx="1375550" cy="1679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97882" y="5487885"/>
              <a:ext cx="1771975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7"/>
          <p:cNvSpPr txBox="1"/>
          <p:nvPr/>
        </p:nvSpPr>
        <p:spPr>
          <a:xfrm>
            <a:off x="3124390" y="51838"/>
            <a:ext cx="630524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The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G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oals of the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pplication </a:t>
            </a:r>
          </a:p>
        </p:txBody>
      </p:sp>
      <p:sp>
        <p:nvSpPr>
          <p:cNvPr id="58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376000" y="928345"/>
            <a:ext cx="1440000" cy="58058"/>
            <a:chOff x="4616262" y="2307771"/>
            <a:chExt cx="2349876" cy="58058"/>
          </a:xfrm>
        </p:grpSpPr>
        <p:sp>
          <p:nvSpPr>
            <p:cNvPr id="50" name="Rectangle 49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03237" y="288408"/>
            <a:ext cx="5549488" cy="5217515"/>
            <a:chOff x="5344070" y="2133877"/>
            <a:chExt cx="3998712" cy="4206106"/>
          </a:xfrm>
        </p:grpSpPr>
        <p:sp>
          <p:nvSpPr>
            <p:cNvPr id="52" name="Title 13"/>
            <p:cNvSpPr txBox="1"/>
            <p:nvPr/>
          </p:nvSpPr>
          <p:spPr>
            <a:xfrm>
              <a:off x="5373275" y="2133877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3" name="Title 13"/>
            <p:cNvSpPr txBox="1"/>
            <p:nvPr/>
          </p:nvSpPr>
          <p:spPr>
            <a:xfrm>
              <a:off x="5373275" y="5402370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3. After watching, they may give some advice like </a:t>
              </a:r>
              <a:r>
                <a:rPr lang="en-US" sz="2000" dirty="0">
                  <a:solidFill>
                    <a:srgbClr val="FF0000"/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'I like it' </a:t>
              </a:r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and </a:t>
              </a:r>
              <a:r>
                <a:rPr lang="en-US" sz="2000" dirty="0">
                  <a:solidFill>
                    <a:srgbClr val="FF0000"/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'I do not like it'. 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Title 13"/>
            <p:cNvSpPr txBox="1"/>
            <p:nvPr/>
          </p:nvSpPr>
          <p:spPr>
            <a:xfrm>
              <a:off x="5364187" y="3906692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1. Choose some of the generalized topics which they are interested in. </a:t>
              </a:r>
              <a:endParaRPr lang="id-ID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itle 13"/>
            <p:cNvSpPr txBox="1"/>
            <p:nvPr/>
          </p:nvSpPr>
          <p:spPr>
            <a:xfrm>
              <a:off x="5344070" y="4827983"/>
              <a:ext cx="3976133" cy="6488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2. Watch the recommendation from our application. </a:t>
              </a:r>
              <a:endParaRPr lang="id-ID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itle 13"/>
            <p:cNvSpPr txBox="1"/>
            <p:nvPr/>
          </p:nvSpPr>
          <p:spPr>
            <a:xfrm>
              <a:off x="5367770" y="5191143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4C69993-5227-4194-B080-9B7A65EB7E69}"/>
              </a:ext>
            </a:extLst>
          </p:cNvPr>
          <p:cNvSpPr/>
          <p:nvPr/>
        </p:nvSpPr>
        <p:spPr>
          <a:xfrm>
            <a:off x="935602" y="1352077"/>
            <a:ext cx="92579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tend to develop an application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recommending TED Talks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 seeing the popular topics trend between any time period.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After register and log in our web application, users would do things as follow:</a:t>
            </a:r>
          </a:p>
          <a:p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1780B4-AF43-4FDC-A5AF-28C692F3E05D}"/>
              </a:ext>
            </a:extLst>
          </p:cNvPr>
          <p:cNvSpPr/>
          <p:nvPr/>
        </p:nvSpPr>
        <p:spPr>
          <a:xfrm>
            <a:off x="1107881" y="5675843"/>
            <a:ext cx="908569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 they can also see the trend in diﬀerent areas and diﬀerent time periods, which will be displayed as a histogram or bar chart.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>
            <a:spLocks noChangeAspect="1"/>
          </p:cNvSpPr>
          <p:nvPr/>
        </p:nvSpPr>
        <p:spPr>
          <a:xfrm>
            <a:off x="5093365" y="2254958"/>
            <a:ext cx="1606154" cy="1606154"/>
          </a:xfrm>
          <a:custGeom>
            <a:avLst/>
            <a:gdLst>
              <a:gd name="connsiteX0" fmla="*/ 0 w 1694355"/>
              <a:gd name="connsiteY0" fmla="*/ 847178 h 1694355"/>
              <a:gd name="connsiteX1" fmla="*/ 847178 w 1694355"/>
              <a:gd name="connsiteY1" fmla="*/ 0 h 1694355"/>
              <a:gd name="connsiteX2" fmla="*/ 1694356 w 1694355"/>
              <a:gd name="connsiteY2" fmla="*/ 847178 h 1694355"/>
              <a:gd name="connsiteX3" fmla="*/ 847178 w 1694355"/>
              <a:gd name="connsiteY3" fmla="*/ 1694356 h 1694355"/>
              <a:gd name="connsiteX4" fmla="*/ 0 w 1694355"/>
              <a:gd name="connsiteY4" fmla="*/ 847178 h 169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355" h="1694355">
                <a:moveTo>
                  <a:pt x="0" y="847178"/>
                </a:moveTo>
                <a:cubicBezTo>
                  <a:pt x="0" y="379295"/>
                  <a:pt x="379295" y="0"/>
                  <a:pt x="847178" y="0"/>
                </a:cubicBezTo>
                <a:cubicBezTo>
                  <a:pt x="1315061" y="0"/>
                  <a:pt x="1694356" y="379295"/>
                  <a:pt x="1694356" y="847178"/>
                </a:cubicBezTo>
                <a:cubicBezTo>
                  <a:pt x="1694356" y="1315061"/>
                  <a:pt x="1315061" y="1694356"/>
                  <a:pt x="847178" y="1694356"/>
                </a:cubicBezTo>
                <a:cubicBezTo>
                  <a:pt x="379295" y="1694356"/>
                  <a:pt x="0" y="1315061"/>
                  <a:pt x="0" y="8471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133" tIns="248133" rIns="248133" bIns="24813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4100" kern="1200"/>
          </a:p>
        </p:txBody>
      </p: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8205709" y="2176378"/>
            <a:ext cx="2268859" cy="2088000"/>
            <a:chOff x="8554750" y="2712235"/>
            <a:chExt cx="2542687" cy="2340000"/>
          </a:xfrm>
        </p:grpSpPr>
        <p:sp>
          <p:nvSpPr>
            <p:cNvPr id="150" name="Oval 149"/>
            <p:cNvSpPr/>
            <p:nvPr/>
          </p:nvSpPr>
          <p:spPr>
            <a:xfrm>
              <a:off x="8554750" y="3516866"/>
              <a:ext cx="148351" cy="1483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0" name="Oval 139"/>
            <p:cNvSpPr/>
            <p:nvPr/>
          </p:nvSpPr>
          <p:spPr>
            <a:xfrm flipV="1">
              <a:off x="8650295" y="426098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1" name="Oval 140"/>
            <p:cNvSpPr/>
            <p:nvPr/>
          </p:nvSpPr>
          <p:spPr>
            <a:xfrm flipV="1">
              <a:off x="8781545" y="4523487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Oval 141"/>
            <p:cNvSpPr/>
            <p:nvPr/>
          </p:nvSpPr>
          <p:spPr>
            <a:xfrm flipV="1">
              <a:off x="9096545" y="4363843"/>
              <a:ext cx="294641" cy="2946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3" name="Oval 142"/>
            <p:cNvSpPr/>
            <p:nvPr/>
          </p:nvSpPr>
          <p:spPr>
            <a:xfrm flipV="1">
              <a:off x="9359044" y="4759737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4" name="Oval 143"/>
            <p:cNvSpPr/>
            <p:nvPr/>
          </p:nvSpPr>
          <p:spPr>
            <a:xfrm flipV="1">
              <a:off x="9700296" y="486473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5" name="Oval 144"/>
            <p:cNvSpPr/>
            <p:nvPr/>
          </p:nvSpPr>
          <p:spPr>
            <a:xfrm flipV="1">
              <a:off x="10120295" y="4680985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6" name="Oval 145"/>
            <p:cNvSpPr/>
            <p:nvPr/>
          </p:nvSpPr>
          <p:spPr>
            <a:xfrm flipV="1">
              <a:off x="10382795" y="4442595"/>
              <a:ext cx="294641" cy="2946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7" name="Oval 146"/>
            <p:cNvSpPr/>
            <p:nvPr/>
          </p:nvSpPr>
          <p:spPr>
            <a:xfrm flipV="1">
              <a:off x="10750295" y="4260986"/>
              <a:ext cx="187499" cy="18749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8" name="Oval 147"/>
            <p:cNvSpPr/>
            <p:nvPr/>
          </p:nvSpPr>
          <p:spPr>
            <a:xfrm flipV="1">
              <a:off x="10907794" y="397223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9" name="Oval 148"/>
            <p:cNvSpPr/>
            <p:nvPr/>
          </p:nvSpPr>
          <p:spPr>
            <a:xfrm flipV="1">
              <a:off x="9542795" y="4228843"/>
              <a:ext cx="482142" cy="482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1" name="Oval 150"/>
            <p:cNvSpPr/>
            <p:nvPr/>
          </p:nvSpPr>
          <p:spPr>
            <a:xfrm flipV="1">
              <a:off x="8676546" y="3182594"/>
              <a:ext cx="294641" cy="2946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Oval 151"/>
            <p:cNvSpPr/>
            <p:nvPr/>
          </p:nvSpPr>
          <p:spPr>
            <a:xfrm flipV="1">
              <a:off x="9070295" y="2838663"/>
              <a:ext cx="428572" cy="4285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3" name="Oval 152"/>
            <p:cNvSpPr/>
            <p:nvPr/>
          </p:nvSpPr>
          <p:spPr>
            <a:xfrm flipV="1">
              <a:off x="9621545" y="2738485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4" name="Oval 153"/>
            <p:cNvSpPr/>
            <p:nvPr/>
          </p:nvSpPr>
          <p:spPr>
            <a:xfrm flipV="1">
              <a:off x="9726545" y="2972594"/>
              <a:ext cx="294641" cy="2946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Oval 154"/>
            <p:cNvSpPr/>
            <p:nvPr/>
          </p:nvSpPr>
          <p:spPr>
            <a:xfrm flipV="1">
              <a:off x="9989046" y="2712235"/>
              <a:ext cx="187499" cy="18749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6" name="Oval 155"/>
            <p:cNvSpPr/>
            <p:nvPr/>
          </p:nvSpPr>
          <p:spPr>
            <a:xfrm flipV="1">
              <a:off x="10225296" y="2891162"/>
              <a:ext cx="428572" cy="4285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Oval 156"/>
            <p:cNvSpPr/>
            <p:nvPr/>
          </p:nvSpPr>
          <p:spPr>
            <a:xfrm flipV="1">
              <a:off x="10802796" y="3130093"/>
              <a:ext cx="294641" cy="2946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86" name="Group 185"/>
          <p:cNvGrpSpPr>
            <a:grpSpLocks noChangeAspect="1"/>
          </p:cNvGrpSpPr>
          <p:nvPr/>
        </p:nvGrpSpPr>
        <p:grpSpPr>
          <a:xfrm flipH="1" flipV="1">
            <a:off x="1522404" y="2063565"/>
            <a:ext cx="2298807" cy="2088000"/>
            <a:chOff x="1254638" y="2413516"/>
            <a:chExt cx="2040047" cy="1851429"/>
          </a:xfrm>
        </p:grpSpPr>
        <p:sp>
          <p:nvSpPr>
            <p:cNvPr id="166" name="Oval 165"/>
            <p:cNvSpPr/>
            <p:nvPr/>
          </p:nvSpPr>
          <p:spPr>
            <a:xfrm>
              <a:off x="1358484" y="2891208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7" name="Oval 166"/>
            <p:cNvSpPr/>
            <p:nvPr/>
          </p:nvSpPr>
          <p:spPr>
            <a:xfrm>
              <a:off x="1462330" y="2683515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8" name="Oval 167"/>
            <p:cNvSpPr/>
            <p:nvPr/>
          </p:nvSpPr>
          <p:spPr>
            <a:xfrm>
              <a:off x="1711561" y="2725055"/>
              <a:ext cx="233123" cy="23312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9" name="Oval 168"/>
            <p:cNvSpPr/>
            <p:nvPr/>
          </p:nvSpPr>
          <p:spPr>
            <a:xfrm>
              <a:off x="1919253" y="2496592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Oval 169"/>
            <p:cNvSpPr/>
            <p:nvPr/>
          </p:nvSpPr>
          <p:spPr>
            <a:xfrm>
              <a:off x="2189254" y="2413516"/>
              <a:ext cx="148351" cy="14835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1" name="Oval 170"/>
            <p:cNvSpPr/>
            <p:nvPr/>
          </p:nvSpPr>
          <p:spPr>
            <a:xfrm>
              <a:off x="2521561" y="2558901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2" name="Oval 171"/>
            <p:cNvSpPr/>
            <p:nvPr/>
          </p:nvSpPr>
          <p:spPr>
            <a:xfrm>
              <a:off x="2729254" y="2662746"/>
              <a:ext cx="233123" cy="2331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3" name="Oval 172"/>
            <p:cNvSpPr/>
            <p:nvPr/>
          </p:nvSpPr>
          <p:spPr>
            <a:xfrm>
              <a:off x="3020023" y="2891208"/>
              <a:ext cx="148351" cy="14835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4" name="Oval 173"/>
            <p:cNvSpPr/>
            <p:nvPr/>
          </p:nvSpPr>
          <p:spPr>
            <a:xfrm>
              <a:off x="3144638" y="3119670"/>
              <a:ext cx="148351" cy="14835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5" name="Oval 174"/>
            <p:cNvSpPr/>
            <p:nvPr/>
          </p:nvSpPr>
          <p:spPr>
            <a:xfrm>
              <a:off x="2064638" y="2683515"/>
              <a:ext cx="381475" cy="3814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6" name="Oval 175"/>
            <p:cNvSpPr/>
            <p:nvPr/>
          </p:nvSpPr>
          <p:spPr>
            <a:xfrm>
              <a:off x="1254638" y="3472747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7" name="Oval 176"/>
            <p:cNvSpPr/>
            <p:nvPr/>
          </p:nvSpPr>
          <p:spPr>
            <a:xfrm>
              <a:off x="1379254" y="3659670"/>
              <a:ext cx="233123" cy="23312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Oval 177"/>
            <p:cNvSpPr/>
            <p:nvPr/>
          </p:nvSpPr>
          <p:spPr>
            <a:xfrm>
              <a:off x="1690792" y="3825824"/>
              <a:ext cx="339090" cy="33909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9" name="Oval 178"/>
            <p:cNvSpPr/>
            <p:nvPr/>
          </p:nvSpPr>
          <p:spPr>
            <a:xfrm>
              <a:off x="2126946" y="4095825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0" name="Oval 179"/>
            <p:cNvSpPr/>
            <p:nvPr/>
          </p:nvSpPr>
          <p:spPr>
            <a:xfrm>
              <a:off x="2210023" y="3825824"/>
              <a:ext cx="233123" cy="2331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1" name="Oval 180"/>
            <p:cNvSpPr/>
            <p:nvPr/>
          </p:nvSpPr>
          <p:spPr>
            <a:xfrm>
              <a:off x="2417716" y="4116594"/>
              <a:ext cx="148351" cy="14835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2" name="Oval 181"/>
            <p:cNvSpPr/>
            <p:nvPr/>
          </p:nvSpPr>
          <p:spPr>
            <a:xfrm>
              <a:off x="2604639" y="3784286"/>
              <a:ext cx="339090" cy="33909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3" name="Oval 182"/>
            <p:cNvSpPr/>
            <p:nvPr/>
          </p:nvSpPr>
          <p:spPr>
            <a:xfrm>
              <a:off x="3061562" y="3701209"/>
              <a:ext cx="233123" cy="23312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87" name="Half Frame 186"/>
          <p:cNvSpPr/>
          <p:nvPr/>
        </p:nvSpPr>
        <p:spPr>
          <a:xfrm rot="8100000">
            <a:off x="3958790" y="2763748"/>
            <a:ext cx="404162" cy="404751"/>
          </a:xfrm>
          <a:prstGeom prst="halfFram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9" name="Half Frame 188"/>
          <p:cNvSpPr>
            <a:spLocks noChangeAspect="1"/>
          </p:cNvSpPr>
          <p:nvPr/>
        </p:nvSpPr>
        <p:spPr>
          <a:xfrm rot="8100000">
            <a:off x="4073140" y="2656524"/>
            <a:ext cx="641527" cy="642462"/>
          </a:xfrm>
          <a:prstGeom prst="halfFram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2" name="Half Frame 191"/>
          <p:cNvSpPr/>
          <p:nvPr/>
        </p:nvSpPr>
        <p:spPr>
          <a:xfrm rot="18900000">
            <a:off x="7499728" y="2782087"/>
            <a:ext cx="404162" cy="404751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3" name="Half Frame 192"/>
          <p:cNvSpPr>
            <a:spLocks noChangeAspect="1"/>
          </p:cNvSpPr>
          <p:nvPr/>
        </p:nvSpPr>
        <p:spPr>
          <a:xfrm rot="18900000">
            <a:off x="7095282" y="2695658"/>
            <a:ext cx="641527" cy="642462"/>
          </a:xfrm>
          <a:prstGeom prst="half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6" name="TextBox 195"/>
          <p:cNvSpPr txBox="1">
            <a:spLocks noChangeAspect="1"/>
          </p:cNvSpPr>
          <p:nvPr/>
        </p:nvSpPr>
        <p:spPr>
          <a:xfrm>
            <a:off x="1246173" y="2867119"/>
            <a:ext cx="30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2">
                    <a:lumMod val="75000"/>
                  </a:schemeClr>
                </a:solidFill>
                <a:latin typeface="Avenir Medium" panose="02000503020000020003" pitchFamily="2" charset="0"/>
              </a:rPr>
              <a:t>Backward-end</a:t>
            </a:r>
          </a:p>
        </p:txBody>
      </p:sp>
      <p:sp>
        <p:nvSpPr>
          <p:cNvPr id="197" name="TextBox 196"/>
          <p:cNvSpPr txBox="1">
            <a:spLocks noChangeAspect="1"/>
          </p:cNvSpPr>
          <p:nvPr/>
        </p:nvSpPr>
        <p:spPr>
          <a:xfrm>
            <a:off x="8479640" y="2918290"/>
            <a:ext cx="166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Forward-end</a:t>
            </a:r>
          </a:p>
        </p:txBody>
      </p:sp>
      <p:sp>
        <p:nvSpPr>
          <p:cNvPr id="204" name="TextBox 203"/>
          <p:cNvSpPr txBox="1">
            <a:spLocks noChangeAspect="1"/>
          </p:cNvSpPr>
          <p:nvPr/>
        </p:nvSpPr>
        <p:spPr>
          <a:xfrm>
            <a:off x="5126552" y="2940448"/>
            <a:ext cx="150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>
                    <a:lumMod val="95000"/>
                  </a:schemeClr>
                </a:solidFill>
              </a:rPr>
              <a:t>PRODUCT</a:t>
            </a:r>
          </a:p>
        </p:txBody>
      </p:sp>
      <p:sp>
        <p:nvSpPr>
          <p:cNvPr id="70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CB943A-C809-4B5F-9364-936DDC8B31BE}"/>
              </a:ext>
            </a:extLst>
          </p:cNvPr>
          <p:cNvSpPr txBox="1"/>
          <p:nvPr/>
        </p:nvSpPr>
        <p:spPr>
          <a:xfrm>
            <a:off x="915921" y="1241134"/>
            <a:ext cx="107501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decide to develop a web application,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so our system contains forward-end and backward-end.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9764F8-3A1E-4121-BCFB-2DDCF69D8791}"/>
              </a:ext>
            </a:extLst>
          </p:cNvPr>
          <p:cNvSpPr txBox="1"/>
          <p:nvPr/>
        </p:nvSpPr>
        <p:spPr>
          <a:xfrm>
            <a:off x="931227" y="4600612"/>
            <a:ext cx="39166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 a web framework of Python called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Django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to operating the data given by our data analysis program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pandas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TensorFlow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  <a:latin typeface="Avenir Medium" panose="02000503020000020003" pitchFamily="2" charset="0"/>
              </a:rPr>
              <a:t>Scikit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-learn.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34D8F3-22B6-4AB8-8E5D-1695D5511D9A}"/>
              </a:ext>
            </a:extLst>
          </p:cNvPr>
          <p:cNvSpPr txBox="1"/>
          <p:nvPr/>
        </p:nvSpPr>
        <p:spPr>
          <a:xfrm>
            <a:off x="7515643" y="4648990"/>
            <a:ext cx="3967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 the web framework called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React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to show data gotten from the backward-end. 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41040AB9-35A6-F547-92E2-82EB85309AE4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61" name="Group 70">
            <a:extLst>
              <a:ext uri="{FF2B5EF4-FFF2-40B4-BE49-F238E27FC236}">
                <a16:creationId xmlns:a16="http://schemas.microsoft.com/office/drawing/2014/main" id="{E0088502-B1DF-8549-9DF2-7CB4D90F749D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F8C408DB-5B24-9E4B-AA0F-9AAC4C6DE9DB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Rectangle 72">
              <a:extLst>
                <a:ext uri="{FF2B5EF4-FFF2-40B4-BE49-F238E27FC236}">
                  <a16:creationId xmlns:a16="http://schemas.microsoft.com/office/drawing/2014/main" id="{9D9C2378-6D51-DC4C-B37B-09A0D590780E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7"/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70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72" name="Rectangle 71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CB943A-C809-4B5F-9364-936DDC8B31BE}"/>
              </a:ext>
            </a:extLst>
          </p:cNvPr>
          <p:cNvSpPr txBox="1"/>
          <p:nvPr/>
        </p:nvSpPr>
        <p:spPr>
          <a:xfrm>
            <a:off x="874557" y="1048592"/>
            <a:ext cx="1075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could get the architecture diagram like this</a:t>
            </a:r>
            <a:r>
              <a:rPr lang="en-US" altLang="zh-CN" sz="2000" dirty="0">
                <a:latin typeface="Avenir Medium" panose="02000503020000020003" pitchFamily="2" charset="0"/>
              </a:rPr>
              <a:t>:</a:t>
            </a:r>
          </a:p>
          <a:p>
            <a:r>
              <a:rPr lang="en-US" altLang="zh-CN" sz="20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64DE56-D248-D343-9074-B6B69238BD45}"/>
              </a:ext>
            </a:extLst>
          </p:cNvPr>
          <p:cNvSpPr txBox="1"/>
          <p:nvPr/>
        </p:nvSpPr>
        <p:spPr>
          <a:xfrm>
            <a:off x="7271691" y="1756478"/>
            <a:ext cx="42540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First of all, we use a Python data processing framework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called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Pandas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extract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from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.csv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file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specific data format for TensorFlow.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After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getting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data,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use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TensorFlow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train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our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model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and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get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prediction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from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our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result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of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TensorFlow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will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organized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by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using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Django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and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will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sent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web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page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by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prescribed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interfaces.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8AC3B2-3FED-F34D-8D21-8EEAE355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0" y="1511040"/>
            <a:ext cx="6653765" cy="50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E6F02297-C062-D341-86DA-DF28AA697CAD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D9614359-4C8C-0C4F-AF42-6D64AB12348E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604AD132-EE6B-3A4C-8CF0-7BBDF13225A2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0BDAC60B-B854-144E-97A1-677CB58CA98C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7E83E6B-4CB5-2A4D-ADDF-555A4ED8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8" y="1668130"/>
            <a:ext cx="4965700" cy="452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EFB60A-785B-384F-BBCF-18A04BB9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034" y="902811"/>
            <a:ext cx="6529732" cy="59551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9349AF-EB67-5046-ABF4-A40AA7F2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4ED4EC-528D-AB45-836C-46A8931E9667}"/>
              </a:ext>
            </a:extLst>
          </p:cNvPr>
          <p:cNvSpPr txBox="1"/>
          <p:nvPr/>
        </p:nvSpPr>
        <p:spPr>
          <a:xfrm>
            <a:off x="1754372" y="1063519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venir Medium" panose="02000503020000020003" pitchFamily="2" charset="0"/>
              </a:rPr>
              <a:t>Use-case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diagram</a:t>
            </a:r>
            <a:endParaRPr kumimoji="1" lang="zh-CN" altLang="en-US" sz="20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D0071737-6A87-A347-804D-105E08EA3770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83D53528-C378-3A4F-B6D0-E9375654DE8D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0544A0E9-ED00-3941-B9C7-E9C75A732216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F594FE1C-A647-4D49-B731-A326C0787159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1AF83A6-324D-F842-BC15-6E3625729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352"/>
            <a:ext cx="7917712" cy="59436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25535F5-361C-6E4D-90C7-2117292A29A0}"/>
              </a:ext>
            </a:extLst>
          </p:cNvPr>
          <p:cNvSpPr txBox="1"/>
          <p:nvPr/>
        </p:nvSpPr>
        <p:spPr>
          <a:xfrm>
            <a:off x="7830878" y="1212111"/>
            <a:ext cx="400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Avenir Medium" panose="02000503020000020003" pitchFamily="2" charset="0"/>
              </a:rPr>
              <a:t>High-level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Sequence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Diagram</a:t>
            </a:r>
            <a:endParaRPr kumimoji="1" lang="zh-CN" altLang="en-US" sz="2800" dirty="0">
              <a:latin typeface="Avenir Medium" panose="02000503020000020003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3DEFED-1188-114C-BFA8-E9E0496E626D}"/>
              </a:ext>
            </a:extLst>
          </p:cNvPr>
          <p:cNvSpPr txBox="1"/>
          <p:nvPr/>
        </p:nvSpPr>
        <p:spPr>
          <a:xfrm>
            <a:off x="7830878" y="3039202"/>
            <a:ext cx="4008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Avenir Medium" panose="02000503020000020003" pitchFamily="2" charset="0"/>
              </a:rPr>
              <a:t>This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diagram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shows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a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high-level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invocation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in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all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project.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There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are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three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parts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of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our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project,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including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front-end</a:t>
            </a:r>
            <a:r>
              <a:rPr kumimoji="1" lang="zh-CN" altLang="en-US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web</a:t>
            </a:r>
            <a:r>
              <a:rPr kumimoji="1" lang="zh-CN" altLang="en-US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page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,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back-end</a:t>
            </a:r>
            <a:r>
              <a:rPr kumimoji="1" lang="zh-CN" altLang="en-US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server</a:t>
            </a:r>
            <a:r>
              <a:rPr kumimoji="1" lang="zh-CN" altLang="en-US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based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on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Django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and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Python</a:t>
            </a:r>
            <a:r>
              <a:rPr kumimoji="1" lang="zh-CN" altLang="en-US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program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processing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all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2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000" dirty="0">
                <a:latin typeface="Avenir Medium" panose="02000503020000020003" pitchFamily="2" charset="0"/>
              </a:rPr>
              <a:t>data.</a:t>
            </a:r>
          </a:p>
        </p:txBody>
      </p:sp>
    </p:spTree>
    <p:extLst>
      <p:ext uri="{BB962C8B-B14F-4D97-AF65-F5344CB8AC3E}">
        <p14:creationId xmlns:p14="http://schemas.microsoft.com/office/powerpoint/2010/main" val="22931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C5DD2D7-77A6-3D42-B7D7-A9989AACC668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149B12BC-453D-9143-B1B8-1C054A419F2A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B63F2302-1EF9-194C-B78C-53764EBFDE5D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5F24307E-3A09-E14F-97AA-71B1933E0BDA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740B5F-A593-5B4C-A837-F7FB25B12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0" y="654827"/>
            <a:ext cx="7047534" cy="63106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0574FD-944A-5946-9903-0CB426BCB132}"/>
              </a:ext>
            </a:extLst>
          </p:cNvPr>
          <p:cNvSpPr txBox="1"/>
          <p:nvPr/>
        </p:nvSpPr>
        <p:spPr>
          <a:xfrm>
            <a:off x="6996768" y="2031975"/>
            <a:ext cx="4146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The overall design follows the MVC design pattern.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We abstract users, videos, and charts into models to facilitate the exchange and delivery of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The front end and back end will request and pass data through their respective controllers.</a:t>
            </a:r>
            <a:endParaRPr kumimoji="1" lang="zh-CN" altLang="en-US" sz="20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633</Words>
  <Application>Microsoft Macintosh PowerPoint</Application>
  <PresentationFormat>宽屏</PresentationFormat>
  <Paragraphs>81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等线 Light</vt:lpstr>
      <vt:lpstr>Arsenal</vt:lpstr>
      <vt:lpstr>FontAwesome</vt:lpstr>
      <vt:lpstr>Arial</vt:lpstr>
      <vt:lpstr>Avenir Black</vt:lpstr>
      <vt:lpstr>Avenir Book</vt:lpstr>
      <vt:lpstr>Avenir Heavy</vt:lpstr>
      <vt:lpstr>Avenir Medium</vt:lpstr>
      <vt:lpstr>Avenir Oblique</vt:lpstr>
      <vt:lpstr>Avenir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yibo wang</dc:creator>
  <cp:lastModifiedBy>Microsoft Office User</cp:lastModifiedBy>
  <cp:revision>52</cp:revision>
  <dcterms:created xsi:type="dcterms:W3CDTF">2019-05-03T07:55:21Z</dcterms:created>
  <dcterms:modified xsi:type="dcterms:W3CDTF">2019-05-07T15:53:25Z</dcterms:modified>
</cp:coreProperties>
</file>